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6"/>
  </p:notesMasterIdLst>
  <p:sldIdLst>
    <p:sldId id="258" r:id="rId3"/>
    <p:sldId id="397" r:id="rId4"/>
    <p:sldId id="260" r:id="rId5"/>
    <p:sldId id="261" r:id="rId6"/>
    <p:sldId id="262" r:id="rId7"/>
    <p:sldId id="263" r:id="rId8"/>
    <p:sldId id="264" r:id="rId9"/>
    <p:sldId id="265" r:id="rId10"/>
    <p:sldId id="266" r:id="rId11"/>
    <p:sldId id="267" r:id="rId12"/>
    <p:sldId id="268" r:id="rId13"/>
    <p:sldId id="269" r:id="rId14"/>
    <p:sldId id="270" r:id="rId15"/>
    <p:sldId id="272" r:id="rId16"/>
    <p:sldId id="273" r:id="rId17"/>
    <p:sldId id="274" r:id="rId18"/>
    <p:sldId id="275" r:id="rId19"/>
    <p:sldId id="276" r:id="rId20"/>
    <p:sldId id="277" r:id="rId21"/>
    <p:sldId id="278" r:id="rId22"/>
    <p:sldId id="393" r:id="rId23"/>
    <p:sldId id="279" r:id="rId24"/>
    <p:sldId id="280" r:id="rId25"/>
    <p:sldId id="281" r:id="rId26"/>
    <p:sldId id="282" r:id="rId27"/>
    <p:sldId id="283" r:id="rId28"/>
    <p:sldId id="284" r:id="rId29"/>
    <p:sldId id="285" r:id="rId30"/>
    <p:sldId id="365" r:id="rId31"/>
    <p:sldId id="366" r:id="rId32"/>
    <p:sldId id="286" r:id="rId33"/>
    <p:sldId id="287" r:id="rId34"/>
    <p:sldId id="289" r:id="rId35"/>
    <p:sldId id="290" r:id="rId36"/>
    <p:sldId id="291" r:id="rId37"/>
    <p:sldId id="292" r:id="rId38"/>
    <p:sldId id="293" r:id="rId39"/>
    <p:sldId id="390" r:id="rId40"/>
    <p:sldId id="391"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89" r:id="rId54"/>
    <p:sldId id="396" r:id="rId55"/>
    <p:sldId id="394" r:id="rId56"/>
    <p:sldId id="306" r:id="rId57"/>
    <p:sldId id="307" r:id="rId58"/>
    <p:sldId id="310" r:id="rId59"/>
    <p:sldId id="311" r:id="rId60"/>
    <p:sldId id="312" r:id="rId61"/>
    <p:sldId id="313" r:id="rId62"/>
    <p:sldId id="392"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72" r:id="rId76"/>
    <p:sldId id="326" r:id="rId77"/>
    <p:sldId id="327" r:id="rId78"/>
    <p:sldId id="328" r:id="rId79"/>
    <p:sldId id="373" r:id="rId80"/>
    <p:sldId id="329" r:id="rId81"/>
    <p:sldId id="374" r:id="rId82"/>
    <p:sldId id="330" r:id="rId83"/>
    <p:sldId id="331" r:id="rId84"/>
    <p:sldId id="332" r:id="rId85"/>
    <p:sldId id="388" r:id="rId86"/>
    <p:sldId id="334" r:id="rId87"/>
    <p:sldId id="375" r:id="rId88"/>
    <p:sldId id="335" r:id="rId89"/>
    <p:sldId id="336" r:id="rId90"/>
    <p:sldId id="337" r:id="rId91"/>
    <p:sldId id="338" r:id="rId92"/>
    <p:sldId id="339" r:id="rId93"/>
    <p:sldId id="387" r:id="rId94"/>
    <p:sldId id="340" r:id="rId95"/>
    <p:sldId id="368" r:id="rId96"/>
    <p:sldId id="369" r:id="rId97"/>
    <p:sldId id="341" r:id="rId98"/>
    <p:sldId id="370" r:id="rId99"/>
    <p:sldId id="342" r:id="rId100"/>
    <p:sldId id="343" r:id="rId101"/>
    <p:sldId id="344" r:id="rId102"/>
    <p:sldId id="345" r:id="rId103"/>
    <p:sldId id="346" r:id="rId104"/>
    <p:sldId id="395" r:id="rId105"/>
    <p:sldId id="371" r:id="rId106"/>
    <p:sldId id="347" r:id="rId107"/>
    <p:sldId id="348" r:id="rId108"/>
    <p:sldId id="350" r:id="rId109"/>
    <p:sldId id="351" r:id="rId110"/>
    <p:sldId id="376" r:id="rId111"/>
    <p:sldId id="352" r:id="rId112"/>
    <p:sldId id="377" r:id="rId113"/>
    <p:sldId id="367" r:id="rId114"/>
    <p:sldId id="378" r:id="rId115"/>
    <p:sldId id="353" r:id="rId116"/>
    <p:sldId id="354" r:id="rId117"/>
    <p:sldId id="355" r:id="rId118"/>
    <p:sldId id="356" r:id="rId119"/>
    <p:sldId id="379" r:id="rId120"/>
    <p:sldId id="357" r:id="rId121"/>
    <p:sldId id="380" r:id="rId122"/>
    <p:sldId id="358" r:id="rId123"/>
    <p:sldId id="385" r:id="rId124"/>
    <p:sldId id="386" r:id="rId125"/>
    <p:sldId id="359" r:id="rId126"/>
    <p:sldId id="360" r:id="rId127"/>
    <p:sldId id="381" r:id="rId128"/>
    <p:sldId id="382" r:id="rId129"/>
    <p:sldId id="383" r:id="rId130"/>
    <p:sldId id="361" r:id="rId131"/>
    <p:sldId id="384" r:id="rId132"/>
    <p:sldId id="362" r:id="rId133"/>
    <p:sldId id="363" r:id="rId134"/>
    <p:sldId id="364" r:id="rId13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91" autoAdjust="0"/>
    <p:restoredTop sz="86478" autoAdjust="0"/>
  </p:normalViewPr>
  <p:slideViewPr>
    <p:cSldViewPr snapToGrid="0">
      <p:cViewPr varScale="1">
        <p:scale>
          <a:sx n="78" d="100"/>
          <a:sy n="78" d="100"/>
        </p:scale>
        <p:origin x="924" y="84"/>
      </p:cViewPr>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 r:id="rId72" collapse="1"/>
      <p:sld r:id="rId73" collapse="1"/>
      <p:sld r:id="rId74" collapse="1"/>
      <p:sld r:id="rId75" collapse="1"/>
      <p:sld r:id="rId76" collapse="1"/>
      <p:sld r:id="rId77" collapse="1"/>
      <p:sld r:id="rId78" collapse="1"/>
      <p:sld r:id="rId79" collapse="1"/>
      <p:sld r:id="rId80" collapse="1"/>
      <p:sld r:id="rId81" collapse="1"/>
      <p:sld r:id="rId82" collapse="1"/>
      <p:sld r:id="rId83" collapse="1"/>
      <p:sld r:id="rId84" collapse="1"/>
      <p:sld r:id="rId85" collapse="1"/>
      <p:sld r:id="rId86" collapse="1"/>
      <p:sld r:id="rId87" collapse="1"/>
      <p:sld r:id="rId88" collapse="1"/>
      <p:sld r:id="rId89" collapse="1"/>
      <p:sld r:id="rId90" collapse="1"/>
      <p:sld r:id="rId91" collapse="1"/>
      <p:sld r:id="rId92" collapse="1"/>
      <p:sld r:id="rId93" collapse="1"/>
      <p:sld r:id="rId94" collapse="1"/>
      <p:sld r:id="rId95" collapse="1"/>
      <p:sld r:id="rId96" collapse="1"/>
      <p:sld r:id="rId97" collapse="1"/>
      <p:sld r:id="rId98" collapse="1"/>
      <p:sld r:id="rId99" collapse="1"/>
      <p:sld r:id="rId100" collapse="1"/>
      <p:sld r:id="rId101" collapse="1"/>
      <p:sld r:id="rId102" collapse="1"/>
      <p:sld r:id="rId103" collapse="1"/>
      <p:sld r:id="rId104" collapse="1"/>
      <p:sld r:id="rId105" collapse="1"/>
      <p:sld r:id="rId106" collapse="1"/>
      <p:sld r:id="rId107" collapse="1"/>
      <p:sld r:id="rId108" collapse="1"/>
      <p:sld r:id="rId109" collapse="1"/>
      <p:sld r:id="rId110" collapse="1"/>
      <p:sld r:id="rId111" collapse="1"/>
      <p:sld r:id="rId112" collapse="1"/>
      <p:sld r:id="rId113" collapse="1"/>
      <p:sld r:id="rId114" collapse="1"/>
      <p:sld r:id="rId115" collapse="1"/>
      <p:sld r:id="rId116" collapse="1"/>
      <p:sld r:id="rId117" collapse="1"/>
      <p:sld r:id="rId118" collapse="1"/>
      <p:sld r:id="rId119" collapse="1"/>
      <p:sld r:id="rId120" collapse="1"/>
      <p:sld r:id="rId121" collapse="1"/>
      <p:sld r:id="rId122" collapse="1"/>
      <p:sld r:id="rId123" collapse="1"/>
      <p:sld r:id="rId124" collapse="1"/>
      <p:sld r:id="rId125" collapse="1"/>
      <p:sld r:id="rId126" collapse="1"/>
      <p:sld r:id="rId127" collapse="1"/>
      <p:sld r:id="rId128" collapse="1"/>
      <p:sld r:id="rId129" collapse="1"/>
      <p:sld r:id="rId130" collapse="1"/>
      <p:sld r:id="rId131" collapse="1"/>
      <p:sld r:id="rId132" collapse="1"/>
      <p:sld r:id="rId133" collapse="1"/>
    </p:sldLst>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7.xml"/><Relationship Id="rId98" Type="http://schemas.openxmlformats.org/officeDocument/2006/relationships/slide" Target="slides/slide96.xml"/><Relationship Id="rId97" Type="http://schemas.openxmlformats.org/officeDocument/2006/relationships/slide" Target="slides/slide95.xml"/><Relationship Id="rId96" Type="http://schemas.openxmlformats.org/officeDocument/2006/relationships/slide" Target="slides/slide94.xml"/><Relationship Id="rId95" Type="http://schemas.openxmlformats.org/officeDocument/2006/relationships/slide" Target="slides/slide93.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9" Type="http://schemas.openxmlformats.org/officeDocument/2006/relationships/tableStyles" Target="tableStyles.xml"/><Relationship Id="rId138" Type="http://schemas.openxmlformats.org/officeDocument/2006/relationships/viewProps" Target="viewProps.xml"/><Relationship Id="rId137" Type="http://schemas.openxmlformats.org/officeDocument/2006/relationships/presProps" Target="presProps.xml"/><Relationship Id="rId136" Type="http://schemas.openxmlformats.org/officeDocument/2006/relationships/notesMaster" Target="notesMasters/notesMaster1.xml"/><Relationship Id="rId135" Type="http://schemas.openxmlformats.org/officeDocument/2006/relationships/slide" Target="slides/slide133.xml"/><Relationship Id="rId134" Type="http://schemas.openxmlformats.org/officeDocument/2006/relationships/slide" Target="slides/slide132.xml"/><Relationship Id="rId133" Type="http://schemas.openxmlformats.org/officeDocument/2006/relationships/slide" Target="slides/slide131.xml"/><Relationship Id="rId132" Type="http://schemas.openxmlformats.org/officeDocument/2006/relationships/slide" Target="slides/slide130.xml"/><Relationship Id="rId131" Type="http://schemas.openxmlformats.org/officeDocument/2006/relationships/slide" Target="slides/slide129.xml"/><Relationship Id="rId130" Type="http://schemas.openxmlformats.org/officeDocument/2006/relationships/slide" Target="slides/slide128.xml"/><Relationship Id="rId13" Type="http://schemas.openxmlformats.org/officeDocument/2006/relationships/slide" Target="slides/slide11.xml"/><Relationship Id="rId129" Type="http://schemas.openxmlformats.org/officeDocument/2006/relationships/slide" Target="slides/slide127.xml"/><Relationship Id="rId128" Type="http://schemas.openxmlformats.org/officeDocument/2006/relationships/slide" Target="slides/slide126.xml"/><Relationship Id="rId127" Type="http://schemas.openxmlformats.org/officeDocument/2006/relationships/slide" Target="slides/slide125.xml"/><Relationship Id="rId126" Type="http://schemas.openxmlformats.org/officeDocument/2006/relationships/slide" Target="slides/slide124.xml"/><Relationship Id="rId125" Type="http://schemas.openxmlformats.org/officeDocument/2006/relationships/slide" Target="slides/slide123.xml"/><Relationship Id="rId124" Type="http://schemas.openxmlformats.org/officeDocument/2006/relationships/slide" Target="slides/slide122.xml"/><Relationship Id="rId123" Type="http://schemas.openxmlformats.org/officeDocument/2006/relationships/slide" Target="slides/slide121.xml"/><Relationship Id="rId122" Type="http://schemas.openxmlformats.org/officeDocument/2006/relationships/slide" Target="slides/slide120.xml"/><Relationship Id="rId121" Type="http://schemas.openxmlformats.org/officeDocument/2006/relationships/slide" Target="slides/slide119.xml"/><Relationship Id="rId120" Type="http://schemas.openxmlformats.org/officeDocument/2006/relationships/slide" Target="slides/slide118.xml"/><Relationship Id="rId12" Type="http://schemas.openxmlformats.org/officeDocument/2006/relationships/slide" Target="slides/slide10.xml"/><Relationship Id="rId119" Type="http://schemas.openxmlformats.org/officeDocument/2006/relationships/slide" Target="slides/slide117.xml"/><Relationship Id="rId118" Type="http://schemas.openxmlformats.org/officeDocument/2006/relationships/slide" Target="slides/slide116.xml"/><Relationship Id="rId117" Type="http://schemas.openxmlformats.org/officeDocument/2006/relationships/slide" Target="slides/slide115.xml"/><Relationship Id="rId116" Type="http://schemas.openxmlformats.org/officeDocument/2006/relationships/slide" Target="slides/slide114.xml"/><Relationship Id="rId115" Type="http://schemas.openxmlformats.org/officeDocument/2006/relationships/slide" Target="slides/slide113.xml"/><Relationship Id="rId114" Type="http://schemas.openxmlformats.org/officeDocument/2006/relationships/slide" Target="slides/slide112.xml"/><Relationship Id="rId113" Type="http://schemas.openxmlformats.org/officeDocument/2006/relationships/slide" Target="slides/slide111.xml"/><Relationship Id="rId112" Type="http://schemas.openxmlformats.org/officeDocument/2006/relationships/slide" Target="slides/slide110.xml"/><Relationship Id="rId111" Type="http://schemas.openxmlformats.org/officeDocument/2006/relationships/slide" Target="slides/slide109.xml"/><Relationship Id="rId110" Type="http://schemas.openxmlformats.org/officeDocument/2006/relationships/slide" Target="slides/slide108.xml"/><Relationship Id="rId11" Type="http://schemas.openxmlformats.org/officeDocument/2006/relationships/slide" Target="slides/slide9.xml"/><Relationship Id="rId109" Type="http://schemas.openxmlformats.org/officeDocument/2006/relationships/slide" Target="slides/slide107.xml"/><Relationship Id="rId108" Type="http://schemas.openxmlformats.org/officeDocument/2006/relationships/slide" Target="slides/slide106.xml"/><Relationship Id="rId107" Type="http://schemas.openxmlformats.org/officeDocument/2006/relationships/slide" Target="slides/slide105.xml"/><Relationship Id="rId106" Type="http://schemas.openxmlformats.org/officeDocument/2006/relationships/slide" Target="slides/slide104.xml"/><Relationship Id="rId105" Type="http://schemas.openxmlformats.org/officeDocument/2006/relationships/slide" Target="slides/slide103.xml"/><Relationship Id="rId104" Type="http://schemas.openxmlformats.org/officeDocument/2006/relationships/slide" Target="slides/slide102.xml"/><Relationship Id="rId103" Type="http://schemas.openxmlformats.org/officeDocument/2006/relationships/slide" Target="slides/slide101.xml"/><Relationship Id="rId102" Type="http://schemas.openxmlformats.org/officeDocument/2006/relationships/slide" Target="slides/slide100.xml"/><Relationship Id="rId101" Type="http://schemas.openxmlformats.org/officeDocument/2006/relationships/slide" Target="slides/slide99.xml"/><Relationship Id="rId100" Type="http://schemas.openxmlformats.org/officeDocument/2006/relationships/slide" Target="slides/slide98.xml"/><Relationship Id="rId10" Type="http://schemas.openxmlformats.org/officeDocument/2006/relationships/slide" Target="slides/slide8.xml"/><Relationship Id="rId1" Type="http://schemas.openxmlformats.org/officeDocument/2006/relationships/slideMaster" Target="slideMasters/slideMaster1.xml"/></Relationships>
</file>

<file path=ppt/_rels/viewProps.xml.rels><?xml version="1.0" encoding="UTF-8" standalone="yes"?>
<Relationships xmlns="http://schemas.openxmlformats.org/package/2006/relationships"><Relationship Id="rId99" Type="http://schemas.openxmlformats.org/officeDocument/2006/relationships/slide" Target="slides/slide99.xml"/><Relationship Id="rId98" Type="http://schemas.openxmlformats.org/officeDocument/2006/relationships/slide" Target="slides/slide98.xml"/><Relationship Id="rId97" Type="http://schemas.openxmlformats.org/officeDocument/2006/relationships/slide" Target="slides/slide97.xml"/><Relationship Id="rId96" Type="http://schemas.openxmlformats.org/officeDocument/2006/relationships/slide" Target="slides/slide96.xml"/><Relationship Id="rId95" Type="http://schemas.openxmlformats.org/officeDocument/2006/relationships/slide" Target="slides/slide95.xml"/><Relationship Id="rId94" Type="http://schemas.openxmlformats.org/officeDocument/2006/relationships/slide" Target="slides/slide94.xml"/><Relationship Id="rId93" Type="http://schemas.openxmlformats.org/officeDocument/2006/relationships/slide" Target="slides/slide93.xml"/><Relationship Id="rId92" Type="http://schemas.openxmlformats.org/officeDocument/2006/relationships/slide" Target="slides/slide92.xml"/><Relationship Id="rId91" Type="http://schemas.openxmlformats.org/officeDocument/2006/relationships/slide" Target="slides/slide91.xml"/><Relationship Id="rId90" Type="http://schemas.openxmlformats.org/officeDocument/2006/relationships/slide" Target="slides/slide90.xml"/><Relationship Id="rId9" Type="http://schemas.openxmlformats.org/officeDocument/2006/relationships/slide" Target="slides/slide9.xml"/><Relationship Id="rId89" Type="http://schemas.openxmlformats.org/officeDocument/2006/relationships/slide" Target="slides/slide89.xml"/><Relationship Id="rId88" Type="http://schemas.openxmlformats.org/officeDocument/2006/relationships/slide" Target="slides/slide88.xml"/><Relationship Id="rId87" Type="http://schemas.openxmlformats.org/officeDocument/2006/relationships/slide" Target="slides/slide87.xml"/><Relationship Id="rId86" Type="http://schemas.openxmlformats.org/officeDocument/2006/relationships/slide" Target="slides/slide86.xml"/><Relationship Id="rId85" Type="http://schemas.openxmlformats.org/officeDocument/2006/relationships/slide" Target="slides/slide85.xml"/><Relationship Id="rId84" Type="http://schemas.openxmlformats.org/officeDocument/2006/relationships/slide" Target="slides/slide84.xml"/><Relationship Id="rId83" Type="http://schemas.openxmlformats.org/officeDocument/2006/relationships/slide" Target="slides/slide83.xml"/><Relationship Id="rId82" Type="http://schemas.openxmlformats.org/officeDocument/2006/relationships/slide" Target="slides/slide82.xml"/><Relationship Id="rId81" Type="http://schemas.openxmlformats.org/officeDocument/2006/relationships/slide" Target="slides/slide81.xml"/><Relationship Id="rId80" Type="http://schemas.openxmlformats.org/officeDocument/2006/relationships/slide" Target="slides/slide80.xml"/><Relationship Id="rId8" Type="http://schemas.openxmlformats.org/officeDocument/2006/relationships/slide" Target="slides/slide8.xml"/><Relationship Id="rId79" Type="http://schemas.openxmlformats.org/officeDocument/2006/relationships/slide" Target="slides/slide79.xml"/><Relationship Id="rId78" Type="http://schemas.openxmlformats.org/officeDocument/2006/relationships/slide" Target="slides/slide78.xml"/><Relationship Id="rId77" Type="http://schemas.openxmlformats.org/officeDocument/2006/relationships/slide" Target="slides/slide77.xml"/><Relationship Id="rId76" Type="http://schemas.openxmlformats.org/officeDocument/2006/relationships/slide" Target="slides/slide76.xml"/><Relationship Id="rId75" Type="http://schemas.openxmlformats.org/officeDocument/2006/relationships/slide" Target="slides/slide75.xml"/><Relationship Id="rId74" Type="http://schemas.openxmlformats.org/officeDocument/2006/relationships/slide" Target="slides/slide74.xml"/><Relationship Id="rId73" Type="http://schemas.openxmlformats.org/officeDocument/2006/relationships/slide" Target="slides/slide73.xml"/><Relationship Id="rId72" Type="http://schemas.openxmlformats.org/officeDocument/2006/relationships/slide" Target="slides/slide72.xml"/><Relationship Id="rId71" Type="http://schemas.openxmlformats.org/officeDocument/2006/relationships/slide" Target="slides/slide71.xml"/><Relationship Id="rId70" Type="http://schemas.openxmlformats.org/officeDocument/2006/relationships/slide" Target="slides/slide70.xml"/><Relationship Id="rId7" Type="http://schemas.openxmlformats.org/officeDocument/2006/relationships/slide" Target="slides/slide7.xml"/><Relationship Id="rId69" Type="http://schemas.openxmlformats.org/officeDocument/2006/relationships/slide" Target="slides/slide69.xml"/><Relationship Id="rId68" Type="http://schemas.openxmlformats.org/officeDocument/2006/relationships/slide" Target="slides/slide68.xml"/><Relationship Id="rId67" Type="http://schemas.openxmlformats.org/officeDocument/2006/relationships/slide" Target="slides/slide67.xml"/><Relationship Id="rId66" Type="http://schemas.openxmlformats.org/officeDocument/2006/relationships/slide" Target="slides/slide66.xml"/><Relationship Id="rId65" Type="http://schemas.openxmlformats.org/officeDocument/2006/relationships/slide" Target="slides/slide65.xml"/><Relationship Id="rId64" Type="http://schemas.openxmlformats.org/officeDocument/2006/relationships/slide" Target="slides/slide64.xml"/><Relationship Id="rId63" Type="http://schemas.openxmlformats.org/officeDocument/2006/relationships/slide" Target="slides/slide63.xml"/><Relationship Id="rId62" Type="http://schemas.openxmlformats.org/officeDocument/2006/relationships/slide" Target="slides/slide62.xml"/><Relationship Id="rId61" Type="http://schemas.openxmlformats.org/officeDocument/2006/relationships/slide" Target="slides/slide61.xml"/><Relationship Id="rId60" Type="http://schemas.openxmlformats.org/officeDocument/2006/relationships/slide" Target="slides/slide60.xml"/><Relationship Id="rId6" Type="http://schemas.openxmlformats.org/officeDocument/2006/relationships/slide" Target="slides/slide6.xml"/><Relationship Id="rId59" Type="http://schemas.openxmlformats.org/officeDocument/2006/relationships/slide" Target="slides/slide59.xml"/><Relationship Id="rId58" Type="http://schemas.openxmlformats.org/officeDocument/2006/relationships/slide" Target="slides/slide58.xml"/><Relationship Id="rId57" Type="http://schemas.openxmlformats.org/officeDocument/2006/relationships/slide" Target="slides/slide57.xml"/><Relationship Id="rId56" Type="http://schemas.openxmlformats.org/officeDocument/2006/relationships/slide" Target="slides/slide56.xml"/><Relationship Id="rId55" Type="http://schemas.openxmlformats.org/officeDocument/2006/relationships/slide" Target="slides/slide55.xml"/><Relationship Id="rId54" Type="http://schemas.openxmlformats.org/officeDocument/2006/relationships/slide" Target="slides/slide54.xml"/><Relationship Id="rId53" Type="http://schemas.openxmlformats.org/officeDocument/2006/relationships/slide" Target="slides/slide53.xml"/><Relationship Id="rId52" Type="http://schemas.openxmlformats.org/officeDocument/2006/relationships/slide" Target="slides/slide52.xml"/><Relationship Id="rId51" Type="http://schemas.openxmlformats.org/officeDocument/2006/relationships/slide" Target="slides/slide51.xml"/><Relationship Id="rId50" Type="http://schemas.openxmlformats.org/officeDocument/2006/relationships/slide" Target="slides/slide50.xml"/><Relationship Id="rId5" Type="http://schemas.openxmlformats.org/officeDocument/2006/relationships/slide" Target="slides/slide5.xml"/><Relationship Id="rId49" Type="http://schemas.openxmlformats.org/officeDocument/2006/relationships/slide" Target="slides/slide49.xml"/><Relationship Id="rId48" Type="http://schemas.openxmlformats.org/officeDocument/2006/relationships/slide" Target="slides/slide48.xml"/><Relationship Id="rId47" Type="http://schemas.openxmlformats.org/officeDocument/2006/relationships/slide" Target="slides/slide47.xml"/><Relationship Id="rId46" Type="http://schemas.openxmlformats.org/officeDocument/2006/relationships/slide" Target="slides/slide46.xml"/><Relationship Id="rId45" Type="http://schemas.openxmlformats.org/officeDocument/2006/relationships/slide" Target="slides/slide45.xml"/><Relationship Id="rId44" Type="http://schemas.openxmlformats.org/officeDocument/2006/relationships/slide" Target="slides/slide44.xml"/><Relationship Id="rId43" Type="http://schemas.openxmlformats.org/officeDocument/2006/relationships/slide" Target="slides/slide43.xml"/><Relationship Id="rId42" Type="http://schemas.openxmlformats.org/officeDocument/2006/relationships/slide" Target="slides/slide42.xml"/><Relationship Id="rId41" Type="http://schemas.openxmlformats.org/officeDocument/2006/relationships/slide" Target="slides/slide41.xml"/><Relationship Id="rId40" Type="http://schemas.openxmlformats.org/officeDocument/2006/relationships/slide" Target="slides/slide40.xml"/><Relationship Id="rId4" Type="http://schemas.openxmlformats.org/officeDocument/2006/relationships/slide" Target="slides/slide4.xml"/><Relationship Id="rId39" Type="http://schemas.openxmlformats.org/officeDocument/2006/relationships/slide" Target="slides/slide39.xml"/><Relationship Id="rId38" Type="http://schemas.openxmlformats.org/officeDocument/2006/relationships/slide" Target="slides/slide38.xml"/><Relationship Id="rId37" Type="http://schemas.openxmlformats.org/officeDocument/2006/relationships/slide" Target="slides/slide37.xml"/><Relationship Id="rId36" Type="http://schemas.openxmlformats.org/officeDocument/2006/relationships/slide" Target="slides/slide36.xml"/><Relationship Id="rId35" Type="http://schemas.openxmlformats.org/officeDocument/2006/relationships/slide" Target="slides/slide35.xml"/><Relationship Id="rId34" Type="http://schemas.openxmlformats.org/officeDocument/2006/relationships/slide" Target="slides/slide34.xml"/><Relationship Id="rId33" Type="http://schemas.openxmlformats.org/officeDocument/2006/relationships/slide" Target="slides/slide33.xml"/><Relationship Id="rId32" Type="http://schemas.openxmlformats.org/officeDocument/2006/relationships/slide" Target="slides/slide32.xml"/><Relationship Id="rId31" Type="http://schemas.openxmlformats.org/officeDocument/2006/relationships/slide" Target="slides/slide31.xml"/><Relationship Id="rId30" Type="http://schemas.openxmlformats.org/officeDocument/2006/relationships/slide" Target="slides/slide30.xml"/><Relationship Id="rId3" Type="http://schemas.openxmlformats.org/officeDocument/2006/relationships/slide" Target="slides/slide3.xml"/><Relationship Id="rId29" Type="http://schemas.openxmlformats.org/officeDocument/2006/relationships/slide" Target="slides/slide29.xml"/><Relationship Id="rId28" Type="http://schemas.openxmlformats.org/officeDocument/2006/relationships/slide" Target="slides/slide28.xml"/><Relationship Id="rId27" Type="http://schemas.openxmlformats.org/officeDocument/2006/relationships/slide" Target="slides/slide27.xml"/><Relationship Id="rId26" Type="http://schemas.openxmlformats.org/officeDocument/2006/relationships/slide" Target="slides/slide26.xml"/><Relationship Id="rId25" Type="http://schemas.openxmlformats.org/officeDocument/2006/relationships/slide" Target="slides/slide25.xml"/><Relationship Id="rId24" Type="http://schemas.openxmlformats.org/officeDocument/2006/relationships/slide" Target="slides/slide24.xml"/><Relationship Id="rId23" Type="http://schemas.openxmlformats.org/officeDocument/2006/relationships/slide" Target="slides/slide23.xml"/><Relationship Id="rId22" Type="http://schemas.openxmlformats.org/officeDocument/2006/relationships/slide" Target="slides/slide22.xml"/><Relationship Id="rId21" Type="http://schemas.openxmlformats.org/officeDocument/2006/relationships/slide" Target="slides/slide21.xml"/><Relationship Id="rId20" Type="http://schemas.openxmlformats.org/officeDocument/2006/relationships/slide" Target="slides/slide20.xml"/><Relationship Id="rId2" Type="http://schemas.openxmlformats.org/officeDocument/2006/relationships/slide" Target="slides/slide2.xml"/><Relationship Id="rId19" Type="http://schemas.openxmlformats.org/officeDocument/2006/relationships/slide" Target="slides/slide19.xml"/><Relationship Id="rId18" Type="http://schemas.openxmlformats.org/officeDocument/2006/relationships/slide" Target="slides/slide18.xml"/><Relationship Id="rId17" Type="http://schemas.openxmlformats.org/officeDocument/2006/relationships/slide" Target="slides/slide17.xml"/><Relationship Id="rId16" Type="http://schemas.openxmlformats.org/officeDocument/2006/relationships/slide" Target="slides/slide16.xml"/><Relationship Id="rId15" Type="http://schemas.openxmlformats.org/officeDocument/2006/relationships/slide" Target="slides/slide15.xml"/><Relationship Id="rId14" Type="http://schemas.openxmlformats.org/officeDocument/2006/relationships/slide" Target="slides/slide14.xml"/><Relationship Id="rId133" Type="http://schemas.openxmlformats.org/officeDocument/2006/relationships/slide" Target="slides/slide133.xml"/><Relationship Id="rId132" Type="http://schemas.openxmlformats.org/officeDocument/2006/relationships/slide" Target="slides/slide132.xml"/><Relationship Id="rId131" Type="http://schemas.openxmlformats.org/officeDocument/2006/relationships/slide" Target="slides/slide131.xml"/><Relationship Id="rId130" Type="http://schemas.openxmlformats.org/officeDocument/2006/relationships/slide" Target="slides/slide130.xml"/><Relationship Id="rId13" Type="http://schemas.openxmlformats.org/officeDocument/2006/relationships/slide" Target="slides/slide13.xml"/><Relationship Id="rId129" Type="http://schemas.openxmlformats.org/officeDocument/2006/relationships/slide" Target="slides/slide129.xml"/><Relationship Id="rId128" Type="http://schemas.openxmlformats.org/officeDocument/2006/relationships/slide" Target="slides/slide128.xml"/><Relationship Id="rId127" Type="http://schemas.openxmlformats.org/officeDocument/2006/relationships/slide" Target="slides/slide127.xml"/><Relationship Id="rId126" Type="http://schemas.openxmlformats.org/officeDocument/2006/relationships/slide" Target="slides/slide126.xml"/><Relationship Id="rId125" Type="http://schemas.openxmlformats.org/officeDocument/2006/relationships/slide" Target="slides/slide125.xml"/><Relationship Id="rId124" Type="http://schemas.openxmlformats.org/officeDocument/2006/relationships/slide" Target="slides/slide124.xml"/><Relationship Id="rId123" Type="http://schemas.openxmlformats.org/officeDocument/2006/relationships/slide" Target="slides/slide123.xml"/><Relationship Id="rId122" Type="http://schemas.openxmlformats.org/officeDocument/2006/relationships/slide" Target="slides/slide122.xml"/><Relationship Id="rId121" Type="http://schemas.openxmlformats.org/officeDocument/2006/relationships/slide" Target="slides/slide121.xml"/><Relationship Id="rId120" Type="http://schemas.openxmlformats.org/officeDocument/2006/relationships/slide" Target="slides/slide120.xml"/><Relationship Id="rId12" Type="http://schemas.openxmlformats.org/officeDocument/2006/relationships/slide" Target="slides/slide12.xml"/><Relationship Id="rId119" Type="http://schemas.openxmlformats.org/officeDocument/2006/relationships/slide" Target="slides/slide119.xml"/><Relationship Id="rId118" Type="http://schemas.openxmlformats.org/officeDocument/2006/relationships/slide" Target="slides/slide118.xml"/><Relationship Id="rId117" Type="http://schemas.openxmlformats.org/officeDocument/2006/relationships/slide" Target="slides/slide117.xml"/><Relationship Id="rId116" Type="http://schemas.openxmlformats.org/officeDocument/2006/relationships/slide" Target="slides/slide116.xml"/><Relationship Id="rId115" Type="http://schemas.openxmlformats.org/officeDocument/2006/relationships/slide" Target="slides/slide115.xml"/><Relationship Id="rId114" Type="http://schemas.openxmlformats.org/officeDocument/2006/relationships/slide" Target="slides/slide114.xml"/><Relationship Id="rId113" Type="http://schemas.openxmlformats.org/officeDocument/2006/relationships/slide" Target="slides/slide113.xml"/><Relationship Id="rId112" Type="http://schemas.openxmlformats.org/officeDocument/2006/relationships/slide" Target="slides/slide112.xml"/><Relationship Id="rId111" Type="http://schemas.openxmlformats.org/officeDocument/2006/relationships/slide" Target="slides/slide111.xml"/><Relationship Id="rId110" Type="http://schemas.openxmlformats.org/officeDocument/2006/relationships/slide" Target="slides/slide110.xml"/><Relationship Id="rId11" Type="http://schemas.openxmlformats.org/officeDocument/2006/relationships/slide" Target="slides/slide11.xml"/><Relationship Id="rId109" Type="http://schemas.openxmlformats.org/officeDocument/2006/relationships/slide" Target="slides/slide109.xml"/><Relationship Id="rId108" Type="http://schemas.openxmlformats.org/officeDocument/2006/relationships/slide" Target="slides/slide108.xml"/><Relationship Id="rId107" Type="http://schemas.openxmlformats.org/officeDocument/2006/relationships/slide" Target="slides/slide107.xml"/><Relationship Id="rId106" Type="http://schemas.openxmlformats.org/officeDocument/2006/relationships/slide" Target="slides/slide106.xml"/><Relationship Id="rId105" Type="http://schemas.openxmlformats.org/officeDocument/2006/relationships/slide" Target="slides/slide105.xml"/><Relationship Id="rId104" Type="http://schemas.openxmlformats.org/officeDocument/2006/relationships/slide" Target="slides/slide104.xml"/><Relationship Id="rId103" Type="http://schemas.openxmlformats.org/officeDocument/2006/relationships/slide" Target="slides/slide103.xml"/><Relationship Id="rId102" Type="http://schemas.openxmlformats.org/officeDocument/2006/relationships/slide" Target="slides/slide102.xml"/><Relationship Id="rId101" Type="http://schemas.openxmlformats.org/officeDocument/2006/relationships/slide" Target="slides/slide101.xml"/><Relationship Id="rId100" Type="http://schemas.openxmlformats.org/officeDocument/2006/relationships/slide" Target="slides/slide100.xml"/><Relationship Id="rId10" Type="http://schemas.openxmlformats.org/officeDocument/2006/relationships/slide" Target="slides/slide10.xml"/><Relationship Id="rId1"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image" Target="../media/image35.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0.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7.wmf"/></Relationships>
</file>

<file path=ppt/drawings/_rels/vmlDrawing14.vml.rels><?xml version="1.0" encoding="UTF-8" standalone="yes"?>
<Relationships xmlns="http://schemas.openxmlformats.org/package/2006/relationships"><Relationship Id="rId4" Type="http://schemas.openxmlformats.org/officeDocument/2006/relationships/image" Target="../media/image71.png"/><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7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13.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14.png"/></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4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37CF46-9677-423F-802F-AB75897FB5C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9E4AB5-E111-43BD-BFE2-531D9C44935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9E4AB5-E111-43BD-BFE2-531D9C44935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5" name="Rectangle 5"/>
          <p:cNvSpPr>
            <a:spLocks noGrp="1" noChangeArrowheads="1"/>
          </p:cNvSpPr>
          <p:nvPr>
            <p:ph type="ftr" sz="quarter" idx="11"/>
          </p:nvPr>
        </p:nvSpPr>
        <p:spPr/>
        <p:txBody>
          <a:bodyPr/>
          <a:lstStyle>
            <a:lvl1pPr>
              <a:defRPr/>
            </a:lvl1pPr>
          </a:lstStyle>
          <a:p>
            <a:pPr>
              <a:defRPr/>
            </a:pPr>
            <a:endParaRPr lang="zh-CN" altLang="en-US"/>
          </a:p>
        </p:txBody>
      </p:sp>
      <p:sp>
        <p:nvSpPr>
          <p:cNvPr id="6" name="Rectangle 6"/>
          <p:cNvSpPr>
            <a:spLocks noGrp="1" noChangeArrowheads="1"/>
          </p:cNvSpPr>
          <p:nvPr>
            <p:ph type="sldNum" sz="quarter" idx="12"/>
          </p:nvPr>
        </p:nvSpPr>
        <p:spPr/>
        <p:txBody>
          <a:bodyPr/>
          <a:lstStyle>
            <a:lvl1pPr>
              <a:defRPr/>
            </a:lvl1pPr>
          </a:lstStyle>
          <a:p>
            <a:pPr>
              <a:defRPr/>
            </a:pPr>
            <a:fld id="{67980DF1-FA58-4F40-8134-26502EE1458B}" type="slidenum">
              <a:rPr lang="zh-CN" altLang="en-US"/>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5" name="Rectangle 5"/>
          <p:cNvSpPr>
            <a:spLocks noGrp="1" noChangeArrowheads="1"/>
          </p:cNvSpPr>
          <p:nvPr>
            <p:ph type="ftr" sz="quarter" idx="11"/>
          </p:nvPr>
        </p:nvSpPr>
        <p:spPr/>
        <p:txBody>
          <a:bodyPr/>
          <a:lstStyle>
            <a:lvl1pPr>
              <a:defRPr/>
            </a:lvl1pPr>
          </a:lstStyle>
          <a:p>
            <a:pPr>
              <a:defRPr/>
            </a:pPr>
            <a:endParaRPr lang="zh-CN" altLang="en-US"/>
          </a:p>
        </p:txBody>
      </p:sp>
      <p:sp>
        <p:nvSpPr>
          <p:cNvPr id="6" name="Rectangle 6"/>
          <p:cNvSpPr>
            <a:spLocks noGrp="1" noChangeArrowheads="1"/>
          </p:cNvSpPr>
          <p:nvPr>
            <p:ph type="sldNum" sz="quarter" idx="12"/>
          </p:nvPr>
        </p:nvSpPr>
        <p:spPr/>
        <p:txBody>
          <a:bodyPr/>
          <a:lstStyle>
            <a:lvl1pPr>
              <a:defRPr/>
            </a:lvl1pPr>
          </a:lstStyle>
          <a:p>
            <a:pPr>
              <a:defRPr/>
            </a:pPr>
            <a:fld id="{5DBB0292-3E18-4E7C-8689-C30DF3757339}" type="slidenum">
              <a:rPr lang="zh-CN" altLang="en-US"/>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5" name="Rectangle 5"/>
          <p:cNvSpPr>
            <a:spLocks noGrp="1" noChangeArrowheads="1"/>
          </p:cNvSpPr>
          <p:nvPr>
            <p:ph type="ftr" sz="quarter" idx="11"/>
          </p:nvPr>
        </p:nvSpPr>
        <p:spPr/>
        <p:txBody>
          <a:bodyPr/>
          <a:lstStyle>
            <a:lvl1pPr>
              <a:defRPr/>
            </a:lvl1pPr>
          </a:lstStyle>
          <a:p>
            <a:pPr>
              <a:defRPr/>
            </a:pPr>
            <a:endParaRPr lang="zh-CN" altLang="en-US"/>
          </a:p>
        </p:txBody>
      </p:sp>
      <p:sp>
        <p:nvSpPr>
          <p:cNvPr id="6" name="Rectangle 6"/>
          <p:cNvSpPr>
            <a:spLocks noGrp="1" noChangeArrowheads="1"/>
          </p:cNvSpPr>
          <p:nvPr>
            <p:ph type="sldNum" sz="quarter" idx="12"/>
          </p:nvPr>
        </p:nvSpPr>
        <p:spPr/>
        <p:txBody>
          <a:bodyPr/>
          <a:lstStyle>
            <a:lvl1pPr>
              <a:defRPr/>
            </a:lvl1pPr>
          </a:lstStyle>
          <a:p>
            <a:pPr>
              <a:defRPr/>
            </a:pPr>
            <a:fld id="{8F5594AF-AA0C-4271-9D99-FA13D8A16DCA}" type="slidenum">
              <a:rPr lang="zh-CN" altLang="en-US"/>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6" name="Rectangle 5"/>
          <p:cNvSpPr>
            <a:spLocks noGrp="1" noChangeArrowheads="1"/>
          </p:cNvSpPr>
          <p:nvPr>
            <p:ph type="ftr" sz="quarter" idx="11"/>
          </p:nvPr>
        </p:nvSpPr>
        <p:spPr/>
        <p:txBody>
          <a:bodyPr/>
          <a:lstStyle>
            <a:lvl1pPr>
              <a:defRPr/>
            </a:lvl1pPr>
          </a:lstStyle>
          <a:p>
            <a:pPr>
              <a:defRPr/>
            </a:pPr>
            <a:endParaRPr lang="zh-CN" altLang="en-US"/>
          </a:p>
        </p:txBody>
      </p:sp>
      <p:sp>
        <p:nvSpPr>
          <p:cNvPr id="7" name="Rectangle 6"/>
          <p:cNvSpPr>
            <a:spLocks noGrp="1" noChangeArrowheads="1"/>
          </p:cNvSpPr>
          <p:nvPr>
            <p:ph type="sldNum" sz="quarter" idx="12"/>
          </p:nvPr>
        </p:nvSpPr>
        <p:spPr/>
        <p:txBody>
          <a:bodyPr/>
          <a:lstStyle>
            <a:lvl1pPr>
              <a:defRPr/>
            </a:lvl1pPr>
          </a:lstStyle>
          <a:p>
            <a:pPr>
              <a:defRPr/>
            </a:pPr>
            <a:fld id="{958AD01D-1757-45CC-B977-82C97FAFDA7F}" type="slidenum">
              <a:rPr lang="zh-CN" altLang="en-US"/>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8" name="Rectangle 5"/>
          <p:cNvSpPr>
            <a:spLocks noGrp="1" noChangeArrowheads="1"/>
          </p:cNvSpPr>
          <p:nvPr>
            <p:ph type="ftr" sz="quarter" idx="11"/>
          </p:nvPr>
        </p:nvSpPr>
        <p:spPr/>
        <p:txBody>
          <a:bodyPr/>
          <a:lstStyle>
            <a:lvl1pPr>
              <a:defRPr/>
            </a:lvl1pPr>
          </a:lstStyle>
          <a:p>
            <a:pPr>
              <a:defRPr/>
            </a:pPr>
            <a:endParaRPr lang="zh-CN" altLang="en-US"/>
          </a:p>
        </p:txBody>
      </p:sp>
      <p:sp>
        <p:nvSpPr>
          <p:cNvPr id="9" name="Rectangle 6"/>
          <p:cNvSpPr>
            <a:spLocks noGrp="1" noChangeArrowheads="1"/>
          </p:cNvSpPr>
          <p:nvPr>
            <p:ph type="sldNum" sz="quarter" idx="12"/>
          </p:nvPr>
        </p:nvSpPr>
        <p:spPr/>
        <p:txBody>
          <a:bodyPr/>
          <a:lstStyle>
            <a:lvl1pPr>
              <a:defRPr/>
            </a:lvl1pPr>
          </a:lstStyle>
          <a:p>
            <a:pPr>
              <a:defRPr/>
            </a:pPr>
            <a:fld id="{224DC0DB-6379-48FA-B3BC-29E0C516F735}" type="slidenum">
              <a:rPr lang="zh-CN" altLang="en-US"/>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4" name="Rectangle 5"/>
          <p:cNvSpPr>
            <a:spLocks noGrp="1" noChangeArrowheads="1"/>
          </p:cNvSpPr>
          <p:nvPr>
            <p:ph type="ftr" sz="quarter" idx="11"/>
          </p:nvPr>
        </p:nvSpPr>
        <p:spPr/>
        <p:txBody>
          <a:bodyPr/>
          <a:lstStyle>
            <a:lvl1pPr>
              <a:defRPr/>
            </a:lvl1pPr>
          </a:lstStyle>
          <a:p>
            <a:pPr>
              <a:defRPr/>
            </a:pPr>
            <a:endParaRPr lang="zh-CN" altLang="en-US"/>
          </a:p>
        </p:txBody>
      </p:sp>
      <p:sp>
        <p:nvSpPr>
          <p:cNvPr id="5" name="Rectangle 6"/>
          <p:cNvSpPr>
            <a:spLocks noGrp="1" noChangeArrowheads="1"/>
          </p:cNvSpPr>
          <p:nvPr>
            <p:ph type="sldNum" sz="quarter" idx="12"/>
          </p:nvPr>
        </p:nvSpPr>
        <p:spPr/>
        <p:txBody>
          <a:bodyPr/>
          <a:lstStyle>
            <a:lvl1pPr>
              <a:defRPr/>
            </a:lvl1pPr>
          </a:lstStyle>
          <a:p>
            <a:pPr>
              <a:defRPr/>
            </a:pPr>
            <a:fld id="{3FC4B38E-0856-470B-B6AF-5A5EFA7587A5}" type="slidenum">
              <a:rPr lang="zh-CN" altLang="en-US"/>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3" name="Rectangle 5"/>
          <p:cNvSpPr>
            <a:spLocks noGrp="1" noChangeArrowheads="1"/>
          </p:cNvSpPr>
          <p:nvPr>
            <p:ph type="ftr" sz="quarter" idx="11"/>
          </p:nvPr>
        </p:nvSpPr>
        <p:spPr/>
        <p:txBody>
          <a:bodyPr/>
          <a:lstStyle>
            <a:lvl1pPr>
              <a:defRPr/>
            </a:lvl1pPr>
          </a:lstStyle>
          <a:p>
            <a:pPr>
              <a:defRPr/>
            </a:pPr>
            <a:endParaRPr lang="zh-CN" altLang="en-US"/>
          </a:p>
        </p:txBody>
      </p:sp>
      <p:sp>
        <p:nvSpPr>
          <p:cNvPr id="4" name="Rectangle 6"/>
          <p:cNvSpPr>
            <a:spLocks noGrp="1" noChangeArrowheads="1"/>
          </p:cNvSpPr>
          <p:nvPr>
            <p:ph type="sldNum" sz="quarter" idx="12"/>
          </p:nvPr>
        </p:nvSpPr>
        <p:spPr/>
        <p:txBody>
          <a:bodyPr/>
          <a:lstStyle>
            <a:lvl1pPr>
              <a:defRPr/>
            </a:lvl1pPr>
          </a:lstStyle>
          <a:p>
            <a:pPr>
              <a:defRPr/>
            </a:pPr>
            <a:fld id="{B3DD31B1-460E-477D-8262-C755C8CFD70B}" type="slidenum">
              <a:rPr lang="zh-CN" altLang="en-US"/>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6" name="Rectangle 5"/>
          <p:cNvSpPr>
            <a:spLocks noGrp="1" noChangeArrowheads="1"/>
          </p:cNvSpPr>
          <p:nvPr>
            <p:ph type="ftr" sz="quarter" idx="11"/>
          </p:nvPr>
        </p:nvSpPr>
        <p:spPr/>
        <p:txBody>
          <a:bodyPr/>
          <a:lstStyle>
            <a:lvl1pPr>
              <a:defRPr/>
            </a:lvl1pPr>
          </a:lstStyle>
          <a:p>
            <a:pPr>
              <a:defRPr/>
            </a:pPr>
            <a:endParaRPr lang="zh-CN" altLang="en-US"/>
          </a:p>
        </p:txBody>
      </p:sp>
      <p:sp>
        <p:nvSpPr>
          <p:cNvPr id="7" name="Rectangle 6"/>
          <p:cNvSpPr>
            <a:spLocks noGrp="1" noChangeArrowheads="1"/>
          </p:cNvSpPr>
          <p:nvPr>
            <p:ph type="sldNum" sz="quarter" idx="12"/>
          </p:nvPr>
        </p:nvSpPr>
        <p:spPr/>
        <p:txBody>
          <a:bodyPr/>
          <a:lstStyle>
            <a:lvl1pPr>
              <a:defRPr/>
            </a:lvl1pPr>
          </a:lstStyle>
          <a:p>
            <a:pPr>
              <a:defRPr/>
            </a:pPr>
            <a:fld id="{A1BE9D71-1468-4597-8826-3F6AFA4A6BA7}" type="slidenum">
              <a:rPr lang="zh-CN" altLang="en-US"/>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6" name="Rectangle 5"/>
          <p:cNvSpPr>
            <a:spLocks noGrp="1" noChangeArrowheads="1"/>
          </p:cNvSpPr>
          <p:nvPr>
            <p:ph type="ftr" sz="quarter" idx="11"/>
          </p:nvPr>
        </p:nvSpPr>
        <p:spPr/>
        <p:txBody>
          <a:bodyPr/>
          <a:lstStyle>
            <a:lvl1pPr>
              <a:defRPr/>
            </a:lvl1pPr>
          </a:lstStyle>
          <a:p>
            <a:pPr>
              <a:defRPr/>
            </a:pPr>
            <a:endParaRPr lang="zh-CN" altLang="en-US"/>
          </a:p>
        </p:txBody>
      </p:sp>
      <p:sp>
        <p:nvSpPr>
          <p:cNvPr id="7" name="Rectangle 6"/>
          <p:cNvSpPr>
            <a:spLocks noGrp="1" noChangeArrowheads="1"/>
          </p:cNvSpPr>
          <p:nvPr>
            <p:ph type="sldNum" sz="quarter" idx="12"/>
          </p:nvPr>
        </p:nvSpPr>
        <p:spPr/>
        <p:txBody>
          <a:bodyPr/>
          <a:lstStyle>
            <a:lvl1pPr>
              <a:defRPr/>
            </a:lvl1pPr>
          </a:lstStyle>
          <a:p>
            <a:pPr>
              <a:defRPr/>
            </a:pPr>
            <a:fld id="{39E66F82-536F-4762-9C91-87CBC030519F}" type="slidenum">
              <a:rPr lang="zh-CN" altLang="en-US"/>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5" name="Rectangle 5"/>
          <p:cNvSpPr>
            <a:spLocks noGrp="1" noChangeArrowheads="1"/>
          </p:cNvSpPr>
          <p:nvPr>
            <p:ph type="ftr" sz="quarter" idx="11"/>
          </p:nvPr>
        </p:nvSpPr>
        <p:spPr/>
        <p:txBody>
          <a:bodyPr/>
          <a:lstStyle>
            <a:lvl1pPr>
              <a:defRPr/>
            </a:lvl1pPr>
          </a:lstStyle>
          <a:p>
            <a:pPr>
              <a:defRPr/>
            </a:pPr>
            <a:endParaRPr lang="zh-CN" altLang="en-US"/>
          </a:p>
        </p:txBody>
      </p:sp>
      <p:sp>
        <p:nvSpPr>
          <p:cNvPr id="6" name="Rectangle 6"/>
          <p:cNvSpPr>
            <a:spLocks noGrp="1" noChangeArrowheads="1"/>
          </p:cNvSpPr>
          <p:nvPr>
            <p:ph type="sldNum" sz="quarter" idx="12"/>
          </p:nvPr>
        </p:nvSpPr>
        <p:spPr/>
        <p:txBody>
          <a:bodyPr/>
          <a:lstStyle>
            <a:lvl1pPr>
              <a:defRPr/>
            </a:lvl1pPr>
          </a:lstStyle>
          <a:p>
            <a:pPr>
              <a:defRPr/>
            </a:pPr>
            <a:fld id="{7C0BEA23-81D5-4311-8735-D4F0C992B47A}" type="slidenum">
              <a:rPr lang="zh-CN" altLang="en-US"/>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Rectangle 4"/>
          <p:cNvSpPr>
            <a:spLocks noGrp="1" noChangeArrowheads="1"/>
          </p:cNvSpPr>
          <p:nvPr>
            <p:ph type="dt" sz="half" idx="10"/>
          </p:nvPr>
        </p:nvSpPr>
        <p:spPr/>
        <p:txBody>
          <a:bodyPr/>
          <a:lstStyle>
            <a:lvl1pPr>
              <a:defRPr/>
            </a:lvl1pPr>
          </a:lstStyle>
          <a:p>
            <a:pPr>
              <a:defRPr/>
            </a:pPr>
            <a:fld id="{2615CC71-76E1-4635-870A-F69777EE7EB1}" type="datetimeFigureOut">
              <a:rPr lang="zh-CN" altLang="en-US"/>
            </a:fld>
            <a:endParaRPr lang="zh-CN" altLang="en-US" dirty="0"/>
          </a:p>
        </p:txBody>
      </p:sp>
      <p:sp>
        <p:nvSpPr>
          <p:cNvPr id="5" name="Rectangle 5"/>
          <p:cNvSpPr>
            <a:spLocks noGrp="1" noChangeArrowheads="1"/>
          </p:cNvSpPr>
          <p:nvPr>
            <p:ph type="ftr" sz="quarter" idx="11"/>
          </p:nvPr>
        </p:nvSpPr>
        <p:spPr/>
        <p:txBody>
          <a:bodyPr/>
          <a:lstStyle>
            <a:lvl1pPr>
              <a:defRPr/>
            </a:lvl1pPr>
          </a:lstStyle>
          <a:p>
            <a:pPr>
              <a:defRPr/>
            </a:pPr>
            <a:endParaRPr lang="zh-CN" altLang="en-US"/>
          </a:p>
        </p:txBody>
      </p:sp>
      <p:sp>
        <p:nvSpPr>
          <p:cNvPr id="6" name="Rectangle 6"/>
          <p:cNvSpPr>
            <a:spLocks noGrp="1" noChangeArrowheads="1"/>
          </p:cNvSpPr>
          <p:nvPr>
            <p:ph type="sldNum" sz="quarter" idx="12"/>
          </p:nvPr>
        </p:nvSpPr>
        <p:spPr/>
        <p:txBody>
          <a:bodyPr/>
          <a:lstStyle>
            <a:lvl1pPr>
              <a:defRPr/>
            </a:lvl1pPr>
          </a:lstStyle>
          <a:p>
            <a:pPr>
              <a:defRPr/>
            </a:pPr>
            <a:fld id="{7B986B77-DC80-4CA2-9931-A1B53EF24EAC}" type="slidenum">
              <a:rPr lang="zh-CN" altLang="en-US"/>
            </a:fld>
            <a:endParaRPr lang="en-US" altLang="zh-CN"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zh-CN"/>
              <a:t>单击此处编辑母版标题样式</a:t>
            </a:r>
            <a:endParaRPr lang="zh-CN" altLang="zh-CN"/>
          </a:p>
        </p:txBody>
      </p:sp>
      <p:sp>
        <p:nvSpPr>
          <p:cNvPr id="1027" name="Rectangle 3"/>
          <p:cNvSpPr>
            <a:spLocks noGrp="1" noChangeArrowheads="1"/>
          </p:cNvSpPr>
          <p:nvPr>
            <p:ph type="body" idx="9"/>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zh-CN"/>
              <a:t>单击此处编辑母版文本样式</a:t>
            </a:r>
            <a:endParaRPr lang="zh-CN" altLang="zh-CN"/>
          </a:p>
          <a:p>
            <a:pPr lvl="1"/>
            <a:r>
              <a:rPr lang="zh-CN" altLang="zh-CN"/>
              <a:t>第二级</a:t>
            </a:r>
            <a:endParaRPr lang="zh-CN" altLang="zh-CN"/>
          </a:p>
          <a:p>
            <a:pPr lvl="2"/>
            <a:r>
              <a:rPr lang="zh-CN" altLang="zh-CN"/>
              <a:t>第三级</a:t>
            </a:r>
            <a:endParaRPr lang="zh-CN" altLang="zh-CN"/>
          </a:p>
          <a:p>
            <a:pPr lvl="3"/>
            <a:r>
              <a:rPr lang="zh-CN" altLang="zh-CN"/>
              <a:t>第四级</a:t>
            </a:r>
            <a:endParaRPr lang="zh-CN" altLang="zh-CN"/>
          </a:p>
          <a:p>
            <a:pPr lvl="4"/>
            <a:r>
              <a:rPr lang="zh-CN" altLang="zh-CN"/>
              <a:t>第五级</a:t>
            </a:r>
            <a:endParaRPr lang="zh-CN" altLang="zh-CN"/>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ln>
        </p:spPr>
        <p:txBody>
          <a:bodyPr vert="horz" wrap="square" lIns="91440" tIns="45720" rIns="91440" bIns="45720" numCol="1" anchor="t" anchorCtr="0" compatLnSpc="1"/>
          <a:lstStyle>
            <a:lvl1pPr algn="ctr" eaLnBrk="0" hangingPunct="0">
              <a:buFont typeface="Arial" panose="020B0604020202020204" pitchFamily="34" charset="0"/>
              <a:buNone/>
              <a:defRPr sz="1400">
                <a:latin typeface="Arial" panose="020B0604020202020204" pitchFamily="34" charset="0"/>
              </a:defRPr>
            </a:lvl1pPr>
          </a:lstStyle>
          <a:p>
            <a:pPr>
              <a:defRPr/>
            </a:pPr>
            <a:fld id="{2615CC71-76E1-4635-870A-F69777EE7EB1}" type="datetimeFigureOut">
              <a:rPr lang="zh-CN" altLang="en-US"/>
            </a:fld>
            <a:endParaRPr lang="zh-CN" altLang="en-US" dirty="0"/>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ln>
        </p:spPr>
        <p:txBody>
          <a:bodyPr vert="horz" wrap="square" lIns="91440" tIns="45720" rIns="91440" bIns="45720" numCol="1" anchor="t" anchorCtr="0" compatLnSpc="1"/>
          <a:lstStyle>
            <a:lvl1pPr algn="ctr" eaLnBrk="0" hangingPunct="0">
              <a:buFont typeface="Arial" panose="020B0604020202020204" pitchFamily="34" charset="0"/>
              <a:buNone/>
              <a:defRPr sz="1400">
                <a:latin typeface="Arial" panose="020B0604020202020204" pitchFamily="34" charset="0"/>
              </a:defRPr>
            </a:lvl1pPr>
          </a:lstStyle>
          <a:p>
            <a:pPr>
              <a:defRPr/>
            </a:pPr>
            <a:endParaRPr lang="zh-CN"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p:spPr>
        <p:txBody>
          <a:bodyPr vert="horz" wrap="square" lIns="91440" tIns="45720" rIns="91440" bIns="45720" numCol="1" anchor="t" anchorCtr="0" compatLnSpc="1"/>
          <a:lstStyle>
            <a:lvl1pPr algn="r" eaLnBrk="0" hangingPunct="0">
              <a:buFont typeface="Arial" panose="020B0604020202020204" pitchFamily="34" charset="0"/>
              <a:buNone/>
              <a:defRPr sz="1400"/>
            </a:lvl1pPr>
          </a:lstStyle>
          <a:p>
            <a:pPr>
              <a:defRPr/>
            </a:pPr>
            <a:fld id="{58E3265F-E4D1-44A0-AF08-BF8FCB2C3182}" type="slidenum">
              <a:rPr lang="zh-CN" altLang="en-US"/>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5.jpeg"/><Relationship Id="rId6" Type="http://schemas.openxmlformats.org/officeDocument/2006/relationships/image" Target="../media/image4.jpeg"/><Relationship Id="rId5" Type="http://schemas.openxmlformats.org/officeDocument/2006/relationships/hyperlink" Target="http://www.quanxi.com/tp.asp?pic=cp1-5.jpg" TargetMode="External"/><Relationship Id="rId4" Type="http://schemas.openxmlformats.org/officeDocument/2006/relationships/image" Target="../media/image3.jpeg"/><Relationship Id="rId3" Type="http://schemas.openxmlformats.org/officeDocument/2006/relationships/hyperlink" Target="http://www.quanxi.com/tp.asp?pic=cp1-6.jpg" TargetMode="External"/><Relationship Id="rId2" Type="http://schemas.openxmlformats.org/officeDocument/2006/relationships/image" Target="../media/image2.jpeg"/><Relationship Id="rId1" Type="http://schemas.openxmlformats.org/officeDocument/2006/relationships/hyperlink" Target="http://www.quanxi.com/tp.asp?pic=cp1-1.jpg" TargetMode="External"/></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hyperlink" Target="http://www.quanxi.com/tp.asp?pic=cp2-1.jpg" TargetMode="External"/><Relationship Id="rId4" Type="http://schemas.openxmlformats.org/officeDocument/2006/relationships/image" Target="../media/image7.jpeg"/><Relationship Id="rId3" Type="http://schemas.openxmlformats.org/officeDocument/2006/relationships/hyperlink" Target="http://www.quanxi.com/tp.asp?pic=cp2-4.jpg" TargetMode="External"/><Relationship Id="rId2" Type="http://schemas.openxmlformats.org/officeDocument/2006/relationships/image" Target="../media/image6.jpeg"/><Relationship Id="rId1" Type="http://schemas.openxmlformats.org/officeDocument/2006/relationships/hyperlink" Target="http://www.quanxi.com/tp.asp?pic=cp2-5.jpg" TargetMode="External"/></Relationships>
</file>

<file path=ppt/slides/_rels/slide8.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0.png"/><Relationship Id="rId3" Type="http://schemas.openxmlformats.org/officeDocument/2006/relationships/oleObject" Target="../embeddings/oleObject1.bin"/><Relationship Id="rId2" Type="http://schemas.openxmlformats.org/officeDocument/2006/relationships/image" Target="../media/image9.png"/><Relationship Id="rId1" Type="http://schemas.openxmlformats.org/officeDocument/2006/relationships/hyperlink" Target="http://www.quanxi.com/tp.asp?pic=cp6-3.gif" TargetMode="External"/></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2.png"/><Relationship Id="rId3" Type="http://schemas.openxmlformats.org/officeDocument/2006/relationships/hyperlink" Target="http://www.quanxi.com/tp.asp?pic=cp8-2.gif" TargetMode="External"/><Relationship Id="rId2" Type="http://schemas.openxmlformats.org/officeDocument/2006/relationships/image" Target="../media/image11.png"/><Relationship Id="rId1" Type="http://schemas.openxmlformats.org/officeDocument/2006/relationships/hyperlink" Target="http://www.quanxi.com/tp.asp?pic=cp7-2.gif" TargetMode="External"/></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hyperlink" Target="http://www.quanxi.com/tp.asp?pic=4cp2-3.jpg" TargetMode="Externa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5.png"/><Relationship Id="rId1"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hyperlink" Target="http://www.quanxi.com/tp.asp?pic=6cp1-2.jpg" TargetMode="External"/></Relationships>
</file>

<file path=ppt/slides/_rels/slide18.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xml"/><Relationship Id="rId2" Type="http://schemas.openxmlformats.org/officeDocument/2006/relationships/image" Target="../media/image29.png"/><Relationship Id="rId1"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7.xml"/><Relationship Id="rId2" Type="http://schemas.openxmlformats.org/officeDocument/2006/relationships/image" Target="../media/image32.wmf"/><Relationship Id="rId1"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7.xml"/><Relationship Id="rId2" Type="http://schemas.openxmlformats.org/officeDocument/2006/relationships/image" Target="../media/image33.png"/><Relationship Id="rId1"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6" Type="http://schemas.openxmlformats.org/officeDocument/2006/relationships/vmlDrawing" Target="../drawings/vmlDrawing5.vml"/><Relationship Id="rId5" Type="http://schemas.openxmlformats.org/officeDocument/2006/relationships/slideLayout" Target="../slideLayouts/slideLayout7.xml"/><Relationship Id="rId4" Type="http://schemas.openxmlformats.org/officeDocument/2006/relationships/image" Target="../media/image36.png"/><Relationship Id="rId3" Type="http://schemas.openxmlformats.org/officeDocument/2006/relationships/oleObject" Target="../embeddings/oleObject6.bin"/><Relationship Id="rId2" Type="http://schemas.openxmlformats.org/officeDocument/2006/relationships/image" Target="../media/image35.png"/><Relationship Id="rId1" Type="http://schemas.openxmlformats.org/officeDocument/2006/relationships/oleObject" Target="../embeddings/oleObject5.bin"/></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8.png"/><Relationship Id="rId1" Type="http://schemas.openxmlformats.org/officeDocument/2006/relationships/image" Target="../media/image37.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9.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7.xml"/><Relationship Id="rId2" Type="http://schemas.openxmlformats.org/officeDocument/2006/relationships/image" Target="../media/image41.wmf"/><Relationship Id="rId1" Type="http://schemas.openxmlformats.org/officeDocument/2006/relationships/oleObject" Target="../embeddings/oleObject7.bin"/></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pn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3.png"/><Relationship Id="rId2" Type="http://schemas.microsoft.com/office/2007/relationships/media" Target="file:///D:\gpsdownload\&#24037;&#33402;&#36164;&#26009;\&#27687;&#21270;&#27807;\&#27687;&#21270;&#27807;&#36164;&#26009;\carrousel&#27687;&#21270;&#27807;.avi" TargetMode="External"/><Relationship Id="rId1" Type="http://schemas.openxmlformats.org/officeDocument/2006/relationships/video" Target="file:///D:\gpsdownload\&#24037;&#33402;&#36164;&#26009;\&#27687;&#21270;&#27807;\&#27687;&#21270;&#27807;&#36164;&#26009;\carrousel&#27687;&#21270;&#27807;.avi"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4.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6.png"/><Relationship Id="rId2" Type="http://schemas.microsoft.com/office/2007/relationships/media" Target="file:///D:\gpsdownload\&#24037;&#33402;&#36164;&#26009;\&#27687;&#21270;&#27807;\&#27687;&#21270;&#27807;&#36164;&#26009;\orbal&#27687;&#21270;&#27807;.avi" TargetMode="External"/><Relationship Id="rId1" Type="http://schemas.openxmlformats.org/officeDocument/2006/relationships/video" Target="file:///D:\gpsdownload\&#24037;&#33402;&#36164;&#26009;\&#27687;&#21270;&#27807;\&#27687;&#21270;&#27807;&#36164;&#26009;\orbal&#27687;&#21270;&#27807;.avi"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jpe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9.jpeg"/></Relationships>
</file>

<file path=ppt/slides/_rels/slide55.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7.xml"/><Relationship Id="rId2" Type="http://schemas.openxmlformats.org/officeDocument/2006/relationships/image" Target="../media/image50.png"/><Relationship Id="rId1" Type="http://schemas.openxmlformats.org/officeDocument/2006/relationships/oleObject" Target="../embeddings/oleObject8.bin"/></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image" Target="../media/image51.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4.png"/></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5.jpeg"/></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6.jpe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7.jpe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8.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7.xml"/><Relationship Id="rId2" Type="http://schemas.openxmlformats.org/officeDocument/2006/relationships/image" Target="../media/image59.wmf"/><Relationship Id="rId1" Type="http://schemas.openxmlformats.org/officeDocument/2006/relationships/oleObject" Target="../embeddings/oleObject9.bin"/></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5" Type="http://schemas.openxmlformats.org/officeDocument/2006/relationships/vmlDrawing" Target="../drawings/vmlDrawing9.vml"/><Relationship Id="rId4" Type="http://schemas.openxmlformats.org/officeDocument/2006/relationships/slideLayout" Target="../slideLayouts/slideLayout7.xml"/><Relationship Id="rId3" Type="http://schemas.openxmlformats.org/officeDocument/2006/relationships/image" Target="../media/image61.jpeg"/><Relationship Id="rId2" Type="http://schemas.openxmlformats.org/officeDocument/2006/relationships/image" Target="../media/image60.wmf"/><Relationship Id="rId1" Type="http://schemas.openxmlformats.org/officeDocument/2006/relationships/oleObject" Target="../embeddings/oleObject10.bin"/></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4" Type="http://schemas.openxmlformats.org/officeDocument/2006/relationships/vmlDrawing" Target="../drawings/vmlDrawing10.vml"/><Relationship Id="rId3" Type="http://schemas.openxmlformats.org/officeDocument/2006/relationships/slideLayout" Target="../slideLayouts/slideLayout7.xml"/><Relationship Id="rId2" Type="http://schemas.openxmlformats.org/officeDocument/2006/relationships/image" Target="../media/image62.wmf"/><Relationship Id="rId1" Type="http://schemas.openxmlformats.org/officeDocument/2006/relationships/oleObject" Target="../embeddings/oleObject11.bin"/></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4" Type="http://schemas.openxmlformats.org/officeDocument/2006/relationships/vmlDrawing" Target="../drawings/vmlDrawing11.vml"/><Relationship Id="rId3" Type="http://schemas.openxmlformats.org/officeDocument/2006/relationships/slideLayout" Target="../slideLayouts/slideLayout7.xml"/><Relationship Id="rId2" Type="http://schemas.openxmlformats.org/officeDocument/2006/relationships/image" Target="../media/image63.wmf"/><Relationship Id="rId1" Type="http://schemas.openxmlformats.org/officeDocument/2006/relationships/oleObject" Target="../embeddings/oleObject12.bin"/></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4" Type="http://schemas.openxmlformats.org/officeDocument/2006/relationships/vmlDrawing" Target="../drawings/vmlDrawing12.vml"/><Relationship Id="rId3" Type="http://schemas.openxmlformats.org/officeDocument/2006/relationships/slideLayout" Target="../slideLayouts/slideLayout7.xml"/><Relationship Id="rId2" Type="http://schemas.openxmlformats.org/officeDocument/2006/relationships/image" Target="../media/image64.wmf"/><Relationship Id="rId1" Type="http://schemas.openxmlformats.org/officeDocument/2006/relationships/oleObject" Target="../embeddings/oleObject13.bin"/></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5.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6.jpeg"/></Relationships>
</file>

<file path=ppt/slides/_rels/slide81.xml.rels><?xml version="1.0" encoding="UTF-8" standalone="yes"?>
<Relationships xmlns="http://schemas.openxmlformats.org/package/2006/relationships"><Relationship Id="rId4" Type="http://schemas.openxmlformats.org/officeDocument/2006/relationships/vmlDrawing" Target="../drawings/vmlDrawing13.vml"/><Relationship Id="rId3" Type="http://schemas.openxmlformats.org/officeDocument/2006/relationships/slideLayout" Target="../slideLayouts/slideLayout7.xml"/><Relationship Id="rId2" Type="http://schemas.openxmlformats.org/officeDocument/2006/relationships/image" Target="../media/image67.wmf"/><Relationship Id="rId1" Type="http://schemas.openxmlformats.org/officeDocument/2006/relationships/oleObject" Target="../embeddings/oleObject14.bin"/></Relationships>
</file>

<file path=ppt/slides/_rels/slide8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71.png"/><Relationship Id="rId7" Type="http://schemas.openxmlformats.org/officeDocument/2006/relationships/oleObject" Target="../embeddings/oleObject18.bin"/><Relationship Id="rId6" Type="http://schemas.openxmlformats.org/officeDocument/2006/relationships/image" Target="../media/image70.png"/><Relationship Id="rId5" Type="http://schemas.openxmlformats.org/officeDocument/2006/relationships/oleObject" Target="../embeddings/oleObject17.bin"/><Relationship Id="rId4" Type="http://schemas.openxmlformats.org/officeDocument/2006/relationships/image" Target="../media/image69.png"/><Relationship Id="rId3" Type="http://schemas.openxmlformats.org/officeDocument/2006/relationships/oleObject" Target="../embeddings/oleObject16.bin"/><Relationship Id="rId2" Type="http://schemas.openxmlformats.org/officeDocument/2006/relationships/image" Target="../media/image68.png"/><Relationship Id="rId10" Type="http://schemas.openxmlformats.org/officeDocument/2006/relationships/vmlDrawing" Target="../drawings/vmlDrawing14.vml"/><Relationship Id="rId1" Type="http://schemas.openxmlformats.org/officeDocument/2006/relationships/oleObject" Target="../embeddings/oleObject15.bin"/></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3.png"/><Relationship Id="rId1" Type="http://schemas.openxmlformats.org/officeDocument/2006/relationships/image" Target="../media/image72.jpe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4.jpeg"/></Relationships>
</file>

<file path=ppt/slides/_rels/slide87.xml.rels><?xml version="1.0" encoding="UTF-8" standalone="yes"?>
<Relationships xmlns="http://schemas.openxmlformats.org/package/2006/relationships"><Relationship Id="rId4" Type="http://schemas.openxmlformats.org/officeDocument/2006/relationships/vmlDrawing" Target="../drawings/vmlDrawing15.vml"/><Relationship Id="rId3" Type="http://schemas.openxmlformats.org/officeDocument/2006/relationships/slideLayout" Target="../slideLayouts/slideLayout7.xml"/><Relationship Id="rId2" Type="http://schemas.openxmlformats.org/officeDocument/2006/relationships/image" Target="../media/image75.wmf"/><Relationship Id="rId1" Type="http://schemas.openxmlformats.org/officeDocument/2006/relationships/oleObject" Target="../embeddings/oleObject19.bin"/></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4" Type="http://schemas.openxmlformats.org/officeDocument/2006/relationships/vmlDrawing" Target="../drawings/vmlDrawing16.vml"/><Relationship Id="rId3" Type="http://schemas.openxmlformats.org/officeDocument/2006/relationships/slideLayout" Target="../slideLayouts/slideLayout7.xml"/><Relationship Id="rId2" Type="http://schemas.openxmlformats.org/officeDocument/2006/relationships/image" Target="../media/image76.wmf"/><Relationship Id="rId1" Type="http://schemas.openxmlformats.org/officeDocument/2006/relationships/oleObject" Target="../embeddings/oleObject20.bin"/></Relationships>
</file>

<file path=ppt/slides/_rels/slide90.xml.rels><?xml version="1.0" encoding="UTF-8" standalone="yes"?>
<Relationships xmlns="http://schemas.openxmlformats.org/package/2006/relationships"><Relationship Id="rId9" Type="http://schemas.openxmlformats.org/officeDocument/2006/relationships/image" Target="../media/image81.jpeg"/><Relationship Id="rId8" Type="http://schemas.openxmlformats.org/officeDocument/2006/relationships/hyperlink" Target="http://www.pump.sh.cn/product_detail.asp?catalogid=1&amp;productid=37" TargetMode="External"/><Relationship Id="rId7" Type="http://schemas.openxmlformats.org/officeDocument/2006/relationships/image" Target="../media/image80.png"/><Relationship Id="rId6" Type="http://schemas.openxmlformats.org/officeDocument/2006/relationships/hyperlink" Target="http://www.pump.sh.cn/product_detail.asp?catalogid=1&amp;productid=51" TargetMode="External"/><Relationship Id="rId5" Type="http://schemas.openxmlformats.org/officeDocument/2006/relationships/image" Target="../media/image79.png"/><Relationship Id="rId4" Type="http://schemas.openxmlformats.org/officeDocument/2006/relationships/hyperlink" Target="http://www.pump.sh.cn/product_detail.asp?catalogid=1&amp;productid=22" TargetMode="External"/><Relationship Id="rId3" Type="http://schemas.openxmlformats.org/officeDocument/2006/relationships/image" Target="../media/image78.png"/><Relationship Id="rId2" Type="http://schemas.openxmlformats.org/officeDocument/2006/relationships/hyperlink" Target="http://www.pump.sh.cn/product_detail.asp?catalogid=1&amp;productid=42" TargetMode="External"/><Relationship Id="rId10" Type="http://schemas.openxmlformats.org/officeDocument/2006/relationships/slideLayout" Target="../slideLayouts/slideLayout2.xml"/><Relationship Id="rId1" Type="http://schemas.openxmlformats.org/officeDocument/2006/relationships/image" Target="../media/image77.jpeg"/></Relationships>
</file>

<file path=ppt/slides/_rels/slide9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83.jpeg"/><Relationship Id="rId3" Type="http://schemas.openxmlformats.org/officeDocument/2006/relationships/hyperlink" Target="http://www.njbeite.com/Product/ProductDetail.aspx?ProductID=21" TargetMode="External"/><Relationship Id="rId2" Type="http://schemas.openxmlformats.org/officeDocument/2006/relationships/image" Target="../media/image82.png"/><Relationship Id="rId1" Type="http://schemas.openxmlformats.org/officeDocument/2006/relationships/hyperlink" Target="http://www.njbeite.com/Product/ProductDetail.aspx?ProductID=2" TargetMode="External"/></Relationships>
</file>

<file path=ppt/slides/_rels/slide9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5.png"/><Relationship Id="rId1" Type="http://schemas.openxmlformats.org/officeDocument/2006/relationships/image" Target="../media/image84.png"/></Relationships>
</file>

<file path=ppt/slides/_rels/slide9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www.quanxi.com/tp.asp?pic=cp2-1.jpg" TargetMode="External"/><Relationship Id="rId3" Type="http://schemas.openxmlformats.org/officeDocument/2006/relationships/image" Target="../media/image87.jpeg"/><Relationship Id="rId2" Type="http://schemas.openxmlformats.org/officeDocument/2006/relationships/slide" Target="slide108.xml"/><Relationship Id="rId1" Type="http://schemas.openxmlformats.org/officeDocument/2006/relationships/image" Target="../media/image86.jpeg"/></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8.png"/></Relationships>
</file>

<file path=ppt/slides/_rels/slide9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image" Target="../media/image89.png"/></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2.jpeg"/></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3.jpeg"/></Relationships>
</file>

<file path=ppt/slides/_rels/slide9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95.jpeg"/><Relationship Id="rId3" Type="http://schemas.openxmlformats.org/officeDocument/2006/relationships/hyperlink" Target="http://www.quanxi.com/tp.asp?pic=5cp2-1.jpg" TargetMode="External"/><Relationship Id="rId2" Type="http://schemas.openxmlformats.org/officeDocument/2006/relationships/image" Target="../media/image94.jpeg"/><Relationship Id="rId1" Type="http://schemas.openxmlformats.org/officeDocument/2006/relationships/hyperlink" Target="http://www.quanxi.com/tp.asp?pic=5cp1-1.jpg" TargetMode="External"/></Relationships>
</file>

<file path=ppt/slides/_rels/slide9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98.jpeg"/><Relationship Id="rId5" Type="http://schemas.openxmlformats.org/officeDocument/2006/relationships/hyperlink" Target="http://www.quanxi.com/tp.asp?pic=5cp8-1.jpg" TargetMode="External"/><Relationship Id="rId4" Type="http://schemas.openxmlformats.org/officeDocument/2006/relationships/image" Target="../media/image97.jpeg"/><Relationship Id="rId3" Type="http://schemas.openxmlformats.org/officeDocument/2006/relationships/hyperlink" Target="http://www.quanxi.com/tp.asp?pic=5cp4-2.jpg" TargetMode="External"/><Relationship Id="rId2" Type="http://schemas.openxmlformats.org/officeDocument/2006/relationships/image" Target="../media/image96.jpeg"/><Relationship Id="rId1" Type="http://schemas.openxmlformats.org/officeDocument/2006/relationships/hyperlink" Target="http://www.quanxi.com/tp.asp?pic=5cp3-1.jpg" TargetMode="External"/></Relationships>
</file>

<file path=ppt/slides/_rels/slide100.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02.jpeg"/><Relationship Id="rId7" Type="http://schemas.openxmlformats.org/officeDocument/2006/relationships/hyperlink" Target="http://www.quanxi.com/tp.asp?pic=2cp5-2.jpg" TargetMode="External"/><Relationship Id="rId6" Type="http://schemas.openxmlformats.org/officeDocument/2006/relationships/image" Target="../media/image101.jpeg"/><Relationship Id="rId5" Type="http://schemas.openxmlformats.org/officeDocument/2006/relationships/hyperlink" Target="http://www.quanxi.com/tp.asp?pic=2cp4-2.jpg" TargetMode="External"/><Relationship Id="rId4" Type="http://schemas.openxmlformats.org/officeDocument/2006/relationships/image" Target="../media/image100.jpeg"/><Relationship Id="rId3" Type="http://schemas.openxmlformats.org/officeDocument/2006/relationships/hyperlink" Target="http://www.quanxi.com/tp.asp?pic=2cp3-2.jpg" TargetMode="External"/><Relationship Id="rId2" Type="http://schemas.openxmlformats.org/officeDocument/2006/relationships/image" Target="../media/image99.jpeg"/><Relationship Id="rId1" Type="http://schemas.openxmlformats.org/officeDocument/2006/relationships/hyperlink" Target="http://www.quanxi.com/tp.asp?pic=2cp2-3.jpg" TargetMode="Externa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3.jpeg"/></Relationships>
</file>

<file path=ppt/slides/_rels/slide10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4.jpeg"/></Relationships>
</file>

<file path=ppt/slides/_rels/slide10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jpeg"/><Relationship Id="rId1" Type="http://schemas.openxmlformats.org/officeDocument/2006/relationships/hyperlink" Target="http://www.quanxi.com/tp.asp?pic=6cp1-2.jpg" TargetMode="External"/></Relationships>
</file>

<file path=ppt/slides/_rels/slide10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hyperlink" Target="http://www.quanxi.com/tp.asp?pic=6cp4-2.jpg" TargetMode="Externa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7.png"/></Relationships>
</file>

<file path=ppt/slides/_rels/slide10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8.png"/></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9.jpeg"/></Relationships>
</file>

<file path=ppt/slides/_rels/slide1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0.jpeg"/></Relationships>
</file>

<file path=ppt/slides/_rels/slide1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1.jpeg"/></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2.jpeg"/></Relationships>
</file>

<file path=ppt/slides/_rels/slide114.xml.rels><?xml version="1.0" encoding="UTF-8" standalone="yes"?>
<Relationships xmlns="http://schemas.openxmlformats.org/package/2006/relationships"><Relationship Id="rId4" Type="http://schemas.openxmlformats.org/officeDocument/2006/relationships/vmlDrawing" Target="../drawings/vmlDrawing17.vml"/><Relationship Id="rId3" Type="http://schemas.openxmlformats.org/officeDocument/2006/relationships/slideLayout" Target="../slideLayouts/slideLayout2.xml"/><Relationship Id="rId2" Type="http://schemas.openxmlformats.org/officeDocument/2006/relationships/image" Target="../media/image113.png"/><Relationship Id="rId1" Type="http://schemas.openxmlformats.org/officeDocument/2006/relationships/oleObject" Target="../embeddings/oleObject21.bin"/></Relationships>
</file>

<file path=ppt/slides/_rels/slide115.xml.rels><?xml version="1.0" encoding="UTF-8" standalone="yes"?>
<Relationships xmlns="http://schemas.openxmlformats.org/package/2006/relationships"><Relationship Id="rId4" Type="http://schemas.openxmlformats.org/officeDocument/2006/relationships/vmlDrawing" Target="../drawings/vmlDrawing18.vml"/><Relationship Id="rId3" Type="http://schemas.openxmlformats.org/officeDocument/2006/relationships/slideLayout" Target="../slideLayouts/slideLayout7.xml"/><Relationship Id="rId2" Type="http://schemas.openxmlformats.org/officeDocument/2006/relationships/image" Target="../media/image114.png"/><Relationship Id="rId1" Type="http://schemas.openxmlformats.org/officeDocument/2006/relationships/oleObject" Target="../embeddings/oleObject22.bin"/></Relationships>
</file>

<file path=ppt/slides/_rels/slide1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6.png"/><Relationship Id="rId1" Type="http://schemas.openxmlformats.org/officeDocument/2006/relationships/image" Target="../media/image115.jpeg"/></Relationships>
</file>

<file path=ppt/slides/_rels/slide1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7.jpeg"/></Relationships>
</file>

<file path=ppt/slides/_rels/slide1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8.jpeg"/></Relationships>
</file>

<file path=ppt/slides/_rels/slide11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22.jpeg"/><Relationship Id="rId4" Type="http://schemas.openxmlformats.org/officeDocument/2006/relationships/hyperlink" Target="http://shandawit.cn.alibaba.com/athena/offerdetail/sale/shandawit-0-15073967.html" TargetMode="External"/><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image" Target="../media/image119.jpeg"/></Relationships>
</file>

<file path=ppt/slides/_rels/slide1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3.pn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4.png"/></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5.png"/></Relationships>
</file>

<file path=ppt/slides/_rels/slide1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hyperlink" Target="http://www.hbgswj.com/pics/ws.jpg" TargetMode="External"/></Relationships>
</file>

<file path=ppt/slides/_rels/slide1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8.png"/></Relationships>
</file>

<file path=ppt/slides/_rels/slide1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9.png"/></Relationships>
</file>

<file path=ppt/slides/_rels/slide1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0.png"/></Relationships>
</file>

<file path=ppt/slides/_rels/slide1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1.png"/></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2.jpeg"/></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3.jpeg"/></Relationships>
</file>

<file path=ppt/slides/_rels/slide13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37.jpeg"/><Relationship Id="rId4" Type="http://schemas.openxmlformats.org/officeDocument/2006/relationships/image" Target="../media/image136.png"/><Relationship Id="rId3" Type="http://schemas.openxmlformats.org/officeDocument/2006/relationships/hyperlink" Target="http://www.chinaep.net/hbmulu/c3/c3-10.gif" TargetMode="External"/><Relationship Id="rId2" Type="http://schemas.openxmlformats.org/officeDocument/2006/relationships/image" Target="../media/image135.png"/><Relationship Id="rId1" Type="http://schemas.openxmlformats.org/officeDocument/2006/relationships/image" Target="../media/image134.jpeg"/></Relationships>
</file>

<file path=ppt/slides/_rels/slide13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41.png"/><Relationship Id="rId7" Type="http://schemas.openxmlformats.org/officeDocument/2006/relationships/oleObject" Target="../embeddings/oleObject23.bin"/><Relationship Id="rId6" Type="http://schemas.openxmlformats.org/officeDocument/2006/relationships/image" Target="../media/image140.png"/><Relationship Id="rId5" Type="http://schemas.openxmlformats.org/officeDocument/2006/relationships/hyperlink" Target="http://www.infobidding.com/users/info/ahgz/p-11.htm" TargetMode="External"/><Relationship Id="rId4" Type="http://schemas.openxmlformats.org/officeDocument/2006/relationships/image" Target="../media/image139.png"/><Relationship Id="rId3" Type="http://schemas.openxmlformats.org/officeDocument/2006/relationships/hyperlink" Target="http://www.infobidding.com/users/info/ahgz/p-10.htm" TargetMode="External"/><Relationship Id="rId2" Type="http://schemas.openxmlformats.org/officeDocument/2006/relationships/image" Target="../media/image138.png"/><Relationship Id="rId10" Type="http://schemas.openxmlformats.org/officeDocument/2006/relationships/vmlDrawing" Target="../drawings/vmlDrawing19.vml"/><Relationship Id="rId1" Type="http://schemas.openxmlformats.org/officeDocument/2006/relationships/hyperlink" Target="http://www.infobidding.com/users/info/ahgz/p-7.htm" TargetMode="External"/></Relationships>
</file>

<file path=ppt/slides/_rels/slide133.xml.rels><?xml version="1.0" encoding="UTF-8" standalone="yes"?>
<Relationships xmlns="http://schemas.openxmlformats.org/package/2006/relationships"><Relationship Id="rId9" Type="http://schemas.openxmlformats.org/officeDocument/2006/relationships/image" Target="../media/image147.jpeg"/><Relationship Id="rId8" Type="http://schemas.openxmlformats.org/officeDocument/2006/relationships/image" Target="../media/image146.jpeg"/><Relationship Id="rId7" Type="http://schemas.openxmlformats.org/officeDocument/2006/relationships/image" Target="../media/image145.jpeg"/><Relationship Id="rId6" Type="http://schemas.openxmlformats.org/officeDocument/2006/relationships/image" Target="../media/image144.png"/><Relationship Id="rId5" Type="http://schemas.openxmlformats.org/officeDocument/2006/relationships/hyperlink" Target="http://www.infobidding.com/users/info/ahgz/p-3.htm" TargetMode="External"/><Relationship Id="rId4" Type="http://schemas.openxmlformats.org/officeDocument/2006/relationships/image" Target="../media/image143.png"/><Relationship Id="rId3" Type="http://schemas.openxmlformats.org/officeDocument/2006/relationships/hyperlink" Target="http://www.infobidding.com/users/info/ahgz/p-8.htm" TargetMode="External"/><Relationship Id="rId2" Type="http://schemas.openxmlformats.org/officeDocument/2006/relationships/image" Target="../media/image142.png"/><Relationship Id="rId11" Type="http://schemas.openxmlformats.org/officeDocument/2006/relationships/notesSlide" Target="../notesSlides/notesSlide1.xml"/><Relationship Id="rId10" Type="http://schemas.openxmlformats.org/officeDocument/2006/relationships/slideLayout" Target="../slideLayouts/slideLayout7.xml"/><Relationship Id="rId1" Type="http://schemas.openxmlformats.org/officeDocument/2006/relationships/hyperlink" Target="http://www.infobidding.com/users/info/ahgz/p-9.htm"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624349" y="1548535"/>
            <a:ext cx="6101542" cy="1470025"/>
          </a:xfrm>
        </p:spPr>
        <p:txBody>
          <a:bodyPr/>
          <a:lstStyle/>
          <a:p>
            <a:pPr eaLnBrk="1" hangingPunct="1">
              <a:defRPr/>
            </a:pPr>
            <a:r>
              <a:rPr lang="zh-CN" altLang="en-US" sz="6600" dirty="0"/>
              <a:t>城市污水处理厂</a:t>
            </a:r>
            <a:endParaRPr lang="zh-CN" altLang="en-US" sz="6600" dirty="0"/>
          </a:p>
        </p:txBody>
      </p:sp>
      <p:sp>
        <p:nvSpPr>
          <p:cNvPr id="2051" name="Rectangle 3"/>
          <p:cNvSpPr>
            <a:spLocks noGrp="1" noChangeArrowheads="1"/>
          </p:cNvSpPr>
          <p:nvPr>
            <p:ph type="subTitle" idx="1"/>
          </p:nvPr>
        </p:nvSpPr>
        <p:spPr>
          <a:xfrm>
            <a:off x="2610196" y="3670069"/>
            <a:ext cx="8534400" cy="1752600"/>
          </a:xfrm>
        </p:spPr>
        <p:txBody>
          <a:bodyPr/>
          <a:lstStyle/>
          <a:p>
            <a:pPr eaLnBrk="1" hangingPunct="1">
              <a:lnSpc>
                <a:spcPct val="150000"/>
              </a:lnSpc>
              <a:defRPr/>
            </a:pPr>
            <a:r>
              <a:rPr lang="zh-CN" altLang="en-US" sz="4000" dirty="0"/>
              <a:t>技术培训教程（工艺与设备）</a:t>
            </a:r>
            <a:endParaRPr lang="en-US" altLang="zh-CN" sz="4000" dirty="0"/>
          </a:p>
          <a:p>
            <a:pPr algn="r" eaLnBrk="1" hangingPunct="1">
              <a:lnSpc>
                <a:spcPct val="150000"/>
              </a:lnSpc>
              <a:defRPr/>
            </a:pPr>
            <a:r>
              <a:rPr lang="zh-CN" altLang="en-US" sz="4000" dirty="0"/>
              <a:t>主讲人：谭   戈</a:t>
            </a:r>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ox(i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box(in)">
                                      <p:cBhvr>
                                        <p:cTn id="12" dur="500"/>
                                        <p:tgtEl>
                                          <p:spTgt spid="20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051">
                                            <p:txEl>
                                              <p:pRg st="1" end="1"/>
                                            </p:txEl>
                                          </p:spTgt>
                                        </p:tgtEl>
                                        <p:attrNameLst>
                                          <p:attrName>style.visibility</p:attrName>
                                        </p:attrNameLst>
                                      </p:cBhvr>
                                      <p:to>
                                        <p:strVal val="visible"/>
                                      </p:to>
                                    </p:set>
                                    <p:animEffect transition="in" filter="box(in)">
                                      <p:cBhvr>
                                        <p:cTn id="17" dur="500"/>
                                        <p:tgtEl>
                                          <p:spTgt spid="20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P spid="2051" grpId="0" autoUpdateAnimBg="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374293" y="1454473"/>
            <a:ext cx="5214550" cy="3505200"/>
          </a:xfrm>
          <a:prstGeom prst="rect">
            <a:avLst/>
          </a:prstGeom>
          <a:noFill/>
        </p:spPr>
        <p:txBody>
          <a:bodyPr wrap="square" rtlCol="0">
            <a:spAutoFit/>
          </a:bodyPr>
          <a:lstStyle/>
          <a:p>
            <a:pPr algn="ctr"/>
            <a:r>
              <a:rPr lang="zh-CN" altLang="en-US" sz="3200" dirty="0"/>
              <a:t>目      录</a:t>
            </a:r>
            <a:endParaRPr lang="en-US" altLang="zh-CN" sz="3200" dirty="0"/>
          </a:p>
          <a:p>
            <a:pPr algn="ctr"/>
            <a:endParaRPr lang="en-US" altLang="zh-CN" sz="3200" dirty="0"/>
          </a:p>
          <a:p>
            <a:r>
              <a:rPr lang="zh-CN" altLang="en-US" sz="3200" dirty="0"/>
              <a:t>第一章  污水处理工艺技术</a:t>
            </a:r>
            <a:endParaRPr lang="en-US" altLang="zh-CN" sz="3200" dirty="0"/>
          </a:p>
          <a:p>
            <a:endParaRPr lang="en-US" altLang="zh-CN" sz="3200" dirty="0"/>
          </a:p>
          <a:p>
            <a:r>
              <a:rPr lang="zh-CN" altLang="en-US" sz="3200" dirty="0"/>
              <a:t>第二章  污水处理工艺原理</a:t>
            </a:r>
            <a:endParaRPr lang="en-US" altLang="zh-CN" sz="3200" dirty="0"/>
          </a:p>
          <a:p>
            <a:endParaRPr lang="en-US" altLang="zh-CN" sz="3200" dirty="0"/>
          </a:p>
          <a:p>
            <a:r>
              <a:rPr lang="zh-CN" altLang="en-US" sz="3200" dirty="0"/>
              <a:t>第三章  污水处理工艺设备</a:t>
            </a:r>
            <a:endParaRPr lang="zh-CN" altLang="en-US"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2987035" y="929366"/>
            <a:ext cx="6628017" cy="1143000"/>
          </a:xfrm>
        </p:spPr>
        <p:txBody>
          <a:bodyPr/>
          <a:lstStyle/>
          <a:p>
            <a:pPr eaLnBrk="1" hangingPunct="1">
              <a:defRPr/>
            </a:pPr>
            <a:r>
              <a:rPr lang="zh-CN" altLang="en-US" sz="3600" dirty="0"/>
              <a:t>第一章  污水处理工艺技术</a:t>
            </a:r>
            <a:endParaRPr lang="zh-CN" altLang="en-US" sz="3600" dirty="0"/>
          </a:p>
        </p:txBody>
      </p:sp>
      <p:sp>
        <p:nvSpPr>
          <p:cNvPr id="4099" name="Rectangle 3"/>
          <p:cNvSpPr>
            <a:spLocks noGrp="1" noChangeArrowheads="1"/>
          </p:cNvSpPr>
          <p:nvPr>
            <p:ph type="body" idx="1"/>
          </p:nvPr>
        </p:nvSpPr>
        <p:spPr>
          <a:xfrm>
            <a:off x="3729641" y="2531227"/>
            <a:ext cx="5885411" cy="3054926"/>
          </a:xfrm>
        </p:spPr>
        <p:txBody>
          <a:bodyPr/>
          <a:lstStyle/>
          <a:p>
            <a:pPr marL="0" indent="0" eaLnBrk="1" hangingPunct="1">
              <a:buNone/>
            </a:pPr>
            <a:r>
              <a:rPr lang="zh-CN" altLang="en-US" dirty="0">
                <a:latin typeface="+mn-ea"/>
              </a:rPr>
              <a:t>污水处理的主要方法：</a:t>
            </a:r>
            <a:endParaRPr lang="en-US" altLang="zh-CN" dirty="0">
              <a:latin typeface="+mn-ea"/>
            </a:endParaRPr>
          </a:p>
          <a:p>
            <a:pPr marL="0" indent="0" eaLnBrk="1" hangingPunct="1">
              <a:buNone/>
            </a:pPr>
            <a:r>
              <a:rPr lang="en-US" altLang="zh-CN" dirty="0">
                <a:latin typeface="+mn-ea"/>
              </a:rPr>
              <a:t> </a:t>
            </a:r>
            <a:r>
              <a:rPr lang="zh-CN" altLang="en-US" dirty="0"/>
              <a:t>  </a:t>
            </a:r>
            <a:r>
              <a:rPr lang="en-US" altLang="zh-CN" dirty="0">
                <a:latin typeface="+mn-ea"/>
              </a:rPr>
              <a:t>1</a:t>
            </a:r>
            <a:r>
              <a:rPr lang="zh-CN" altLang="en-US" dirty="0">
                <a:latin typeface="+mn-ea"/>
              </a:rPr>
              <a:t>、物理处理</a:t>
            </a:r>
            <a:endParaRPr lang="zh-CN" altLang="en-US" dirty="0">
              <a:latin typeface="+mn-ea"/>
            </a:endParaRPr>
          </a:p>
          <a:p>
            <a:pPr eaLnBrk="1" hangingPunct="1">
              <a:buFont typeface="Wingdings" panose="05000000000000000000" pitchFamily="2" charset="2"/>
              <a:buNone/>
            </a:pPr>
            <a:r>
              <a:rPr lang="zh-CN" altLang="en-US" dirty="0">
                <a:latin typeface="+mn-ea"/>
              </a:rPr>
              <a:t>  </a:t>
            </a:r>
            <a:r>
              <a:rPr lang="en-US" altLang="zh-CN" dirty="0">
                <a:latin typeface="+mn-ea"/>
              </a:rPr>
              <a:t>2</a:t>
            </a:r>
            <a:r>
              <a:rPr lang="zh-CN" altLang="en-US" dirty="0">
                <a:latin typeface="+mn-ea"/>
              </a:rPr>
              <a:t>、生化处理</a:t>
            </a:r>
            <a:endParaRPr lang="zh-CN" altLang="en-US" dirty="0">
              <a:latin typeface="+mn-ea"/>
            </a:endParaRPr>
          </a:p>
          <a:p>
            <a:pPr eaLnBrk="1" hangingPunct="1">
              <a:buFont typeface="Wingdings" panose="05000000000000000000" pitchFamily="2" charset="2"/>
              <a:buNone/>
            </a:pPr>
            <a:r>
              <a:rPr lang="zh-CN" altLang="en-US" dirty="0">
                <a:latin typeface="+mn-ea"/>
              </a:rPr>
              <a:t>  </a:t>
            </a:r>
            <a:r>
              <a:rPr lang="en-US" altLang="zh-CN" dirty="0">
                <a:latin typeface="+mn-ea"/>
              </a:rPr>
              <a:t>3</a:t>
            </a:r>
            <a:r>
              <a:rPr lang="zh-CN" altLang="en-US" dirty="0">
                <a:latin typeface="+mn-ea"/>
              </a:rPr>
              <a:t>、污泥处理</a:t>
            </a:r>
            <a:endParaRPr lang="zh-CN" altLang="en-US" dirty="0">
              <a:latin typeface="+mn-ea"/>
            </a:endParaRPr>
          </a:p>
          <a:p>
            <a:pPr eaLnBrk="1" hangingPunct="1">
              <a:buFont typeface="Wingdings" panose="05000000000000000000" pitchFamily="2" charset="2"/>
              <a:buNone/>
            </a:pPr>
            <a:r>
              <a:rPr lang="zh-CN" altLang="en-US" dirty="0">
                <a:latin typeface="+mn-ea"/>
              </a:rPr>
              <a:t>  </a:t>
            </a:r>
            <a:r>
              <a:rPr lang="en-US" altLang="zh-CN" dirty="0">
                <a:latin typeface="+mn-ea"/>
              </a:rPr>
              <a:t>4</a:t>
            </a:r>
            <a:r>
              <a:rPr lang="zh-CN" altLang="en-US" dirty="0">
                <a:latin typeface="+mn-ea"/>
              </a:rPr>
              <a:t>、深度处理</a:t>
            </a:r>
            <a:endParaRPr lang="zh-CN" altLang="en-US" dirty="0">
              <a:latin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704215" y="1011238"/>
            <a:ext cx="10972800" cy="1143000"/>
          </a:xfrm>
        </p:spPr>
        <p:txBody>
          <a:bodyPr/>
          <a:lstStyle/>
          <a:p>
            <a:pPr eaLnBrk="1" hangingPunct="1">
              <a:defRPr/>
            </a:pPr>
            <a:r>
              <a:rPr lang="en-US" altLang="zh-CN" dirty="0">
                <a:latin typeface="+mn-ea"/>
                <a:ea typeface="+mn-ea"/>
              </a:rPr>
              <a:t>1</a:t>
            </a:r>
            <a:r>
              <a:rPr lang="zh-CN" altLang="en-US" dirty="0">
                <a:latin typeface="+mn-ea"/>
                <a:ea typeface="+mn-ea"/>
              </a:rPr>
              <a:t>、物理处理</a:t>
            </a:r>
            <a:endParaRPr lang="zh-CN" altLang="en-US" dirty="0">
              <a:latin typeface="+mn-ea"/>
              <a:ea typeface="+mn-ea"/>
            </a:endParaRPr>
          </a:p>
        </p:txBody>
      </p:sp>
      <p:sp>
        <p:nvSpPr>
          <p:cNvPr id="5123" name="Rectangle 3"/>
          <p:cNvSpPr>
            <a:spLocks noGrp="1" noChangeArrowheads="1"/>
          </p:cNvSpPr>
          <p:nvPr>
            <p:ph type="body" idx="1"/>
          </p:nvPr>
        </p:nvSpPr>
        <p:spPr>
          <a:xfrm>
            <a:off x="3024505" y="2463800"/>
            <a:ext cx="8560435" cy="2622550"/>
          </a:xfrm>
        </p:spPr>
        <p:txBody>
          <a:bodyPr/>
          <a:lstStyle/>
          <a:p>
            <a:pPr marL="0" indent="0" eaLnBrk="1" hangingPunct="1">
              <a:buNone/>
            </a:pPr>
            <a:r>
              <a:rPr lang="zh-CN" altLang="en-US" dirty="0"/>
              <a:t>市政污水的物理处理主要包括：</a:t>
            </a:r>
            <a:endParaRPr lang="zh-CN" altLang="en-US" dirty="0"/>
          </a:p>
          <a:p>
            <a:pPr eaLnBrk="1" hangingPunct="1">
              <a:buFont typeface="Wingdings" panose="05000000000000000000" pitchFamily="2" charset="2"/>
              <a:buChar char="ü"/>
            </a:pPr>
            <a:r>
              <a:rPr lang="zh-CN" altLang="en-US" dirty="0"/>
              <a:t>    格栅清捞水中的污物</a:t>
            </a:r>
            <a:endParaRPr lang="zh-CN" altLang="en-US" dirty="0"/>
          </a:p>
          <a:p>
            <a:pPr eaLnBrk="1" hangingPunct="1">
              <a:buFont typeface="Wingdings" panose="05000000000000000000" pitchFamily="2" charset="2"/>
              <a:buChar char="ü"/>
            </a:pPr>
            <a:r>
              <a:rPr lang="zh-CN" altLang="en-US" dirty="0"/>
              <a:t>    去除水中的砂</a:t>
            </a:r>
            <a:endParaRPr lang="zh-CN" altLang="en-US" dirty="0"/>
          </a:p>
          <a:p>
            <a:pPr eaLnBrk="1" hangingPunct="1">
              <a:buFont typeface="Wingdings" panose="05000000000000000000" pitchFamily="2" charset="2"/>
              <a:buChar char="ü"/>
            </a:pPr>
            <a:r>
              <a:rPr lang="zh-CN" altLang="en-US" dirty="0"/>
              <a:t>    沉淀水中的悬浮物</a:t>
            </a:r>
            <a:endParaRPr lang="zh-CN" altLang="en-US" dirty="0"/>
          </a:p>
        </p:txBody>
      </p:sp>
      <p:sp>
        <p:nvSpPr>
          <p:cNvPr id="2" name="文本框 1"/>
          <p:cNvSpPr txBox="1"/>
          <p:nvPr/>
        </p:nvSpPr>
        <p:spPr>
          <a:xfrm>
            <a:off x="2914015" y="335915"/>
            <a:ext cx="3113405" cy="365760"/>
          </a:xfrm>
          <a:prstGeom prst="rect">
            <a:avLst/>
          </a:prstGeom>
          <a:noFill/>
        </p:spPr>
        <p:txBody>
          <a:bodyPr wrap="square" rtlCol="0">
            <a:spAutoFit/>
          </a:bodyPr>
          <a:p>
            <a:r>
              <a:rPr lang="zh-CN" altLang="en-US">
                <a:ln w="22225">
                  <a:solidFill>
                    <a:schemeClr val="accent2"/>
                  </a:solidFill>
                  <a:prstDash val="solid"/>
                </a:ln>
                <a:solidFill>
                  <a:schemeClr val="accent2">
                    <a:lumMod val="40000"/>
                    <a:lumOff val="60000"/>
                  </a:schemeClr>
                </a:solidFill>
                <a:effectLst/>
              </a:rPr>
              <a:t>第一章  污水处理工艺技术</a:t>
            </a:r>
            <a:endParaRPr lang="zh-CN" altLang="en-US">
              <a:ln w="22225">
                <a:solidFill>
                  <a:schemeClr val="accent2"/>
                </a:solidFill>
                <a:prstDash val="solid"/>
              </a:ln>
              <a:solidFill>
                <a:schemeClr val="accent2">
                  <a:lumMod val="40000"/>
                  <a:lumOff val="60000"/>
                </a:schemeClr>
              </a:solidFill>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4732713" y="706899"/>
            <a:ext cx="2798618" cy="1143000"/>
          </a:xfrm>
        </p:spPr>
        <p:txBody>
          <a:bodyPr/>
          <a:lstStyle/>
          <a:p>
            <a:pPr eaLnBrk="1" hangingPunct="1">
              <a:defRPr/>
            </a:pPr>
            <a:r>
              <a:rPr lang="zh-CN" altLang="en-US" dirty="0"/>
              <a:t>格   栅</a:t>
            </a:r>
            <a:endParaRPr lang="zh-CN" altLang="en-US" dirty="0"/>
          </a:p>
        </p:txBody>
      </p:sp>
      <p:sp>
        <p:nvSpPr>
          <p:cNvPr id="6147" name="Rectangle 3"/>
          <p:cNvSpPr>
            <a:spLocks noGrp="1" noChangeArrowheads="1"/>
          </p:cNvSpPr>
          <p:nvPr>
            <p:ph type="body" idx="1"/>
          </p:nvPr>
        </p:nvSpPr>
        <p:spPr>
          <a:xfrm>
            <a:off x="2543695" y="2381599"/>
            <a:ext cx="9038705" cy="3187930"/>
          </a:xfrm>
        </p:spPr>
        <p:txBody>
          <a:bodyPr/>
          <a:lstStyle/>
          <a:p>
            <a:pPr eaLnBrk="1" hangingPunct="1"/>
            <a:r>
              <a:rPr lang="zh-CN" altLang="en-US" dirty="0"/>
              <a:t>格栅主要安装在水处理系统前，拦截不同尺寸的水中杂物，用以保护后续设备（如水泵等）</a:t>
            </a:r>
            <a:endParaRPr lang="zh-CN" altLang="en-US" dirty="0"/>
          </a:p>
          <a:p>
            <a:pPr eaLnBrk="1" hangingPunct="1"/>
            <a:r>
              <a:rPr lang="zh-CN" altLang="en-US" dirty="0"/>
              <a:t>根据格栅栅隙的不同，格栅可分为粗格栅、中格栅、细格栅等。</a:t>
            </a:r>
            <a:endParaRPr lang="zh-CN" altLang="en-US" dirty="0"/>
          </a:p>
          <a:p>
            <a:pPr eaLnBrk="1" hangingPunct="1"/>
            <a:r>
              <a:rPr lang="zh-CN" altLang="en-US" dirty="0"/>
              <a:t>清捞出来的栅渣可外运厂外。</a:t>
            </a:r>
            <a:endParaRPr lang="zh-CN" altLang="en-US" dirty="0"/>
          </a:p>
        </p:txBody>
      </p:sp>
      <p:sp>
        <p:nvSpPr>
          <p:cNvPr id="2" name="文本框 1"/>
          <p:cNvSpPr txBox="1"/>
          <p:nvPr/>
        </p:nvSpPr>
        <p:spPr>
          <a:xfrm>
            <a:off x="2914015" y="335915"/>
            <a:ext cx="3113405" cy="365760"/>
          </a:xfrm>
          <a:prstGeom prst="rect">
            <a:avLst/>
          </a:prstGeom>
          <a:noFill/>
        </p:spPr>
        <p:txBody>
          <a:bodyPr wrap="square" rtlCol="0">
            <a:spAutoFit/>
          </a:bodyPr>
          <a:p>
            <a:r>
              <a:rPr lang="zh-CN" altLang="en-US">
                <a:ln w="22225">
                  <a:solidFill>
                    <a:schemeClr val="accent2"/>
                  </a:solidFill>
                  <a:prstDash val="solid"/>
                </a:ln>
                <a:solidFill>
                  <a:schemeClr val="accent2">
                    <a:lumMod val="40000"/>
                    <a:lumOff val="60000"/>
                  </a:schemeClr>
                </a:solidFill>
                <a:effectLst/>
              </a:rPr>
              <a:t>第一章  污水处理工艺技术</a:t>
            </a:r>
            <a:endParaRPr lang="zh-CN" altLang="en-US">
              <a:ln w="22225">
                <a:solidFill>
                  <a:schemeClr val="accent2"/>
                </a:solidFill>
                <a:prstDash val="solid"/>
              </a:ln>
              <a:solidFill>
                <a:schemeClr val="accent2">
                  <a:lumMod val="40000"/>
                  <a:lumOff val="60000"/>
                </a:schemeClr>
              </a:solidFill>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ChangeArrowheads="1"/>
          </p:cNvSpPr>
          <p:nvPr/>
        </p:nvSpPr>
        <p:spPr bwMode="auto">
          <a:xfrm>
            <a:off x="2297748" y="574675"/>
            <a:ext cx="77724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marL="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9144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1371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18288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defRPr/>
            </a:pPr>
            <a:r>
              <a:rPr lang="zh-CN" altLang="en-US" sz="4800" dirty="0">
                <a:solidFill>
                  <a:schemeClr val="tx2"/>
                </a:solidFill>
                <a:effectLst>
                  <a:outerShdw blurRad="38100" dist="38100" dir="2700000" algn="tl">
                    <a:srgbClr val="C0C0C0"/>
                  </a:outerShdw>
                </a:effectLst>
              </a:rPr>
              <a:t>格   栅</a:t>
            </a:r>
            <a:endParaRPr lang="zh-CN" altLang="en-US" sz="4800" dirty="0">
              <a:solidFill>
                <a:schemeClr val="tx2"/>
              </a:solidFill>
              <a:effectLst>
                <a:outerShdw blurRad="38100" dist="38100" dir="2700000" algn="tl">
                  <a:srgbClr val="C0C0C0"/>
                </a:outerShdw>
              </a:effectLst>
            </a:endParaRPr>
          </a:p>
        </p:txBody>
      </p:sp>
      <p:sp>
        <p:nvSpPr>
          <p:cNvPr id="7171" name="Rectangle 3"/>
          <p:cNvSpPr>
            <a:spLocks noChangeArrowheads="1"/>
          </p:cNvSpPr>
          <p:nvPr/>
        </p:nvSpPr>
        <p:spPr bwMode="auto">
          <a:xfrm>
            <a:off x="6796088" y="5905500"/>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a:t>回转式格栅</a:t>
            </a:r>
            <a:endParaRPr lang="zh-CN" altLang="en-US"/>
          </a:p>
        </p:txBody>
      </p:sp>
      <p:pic>
        <p:nvPicPr>
          <p:cNvPr id="7172" name="Picture 4" descr="cp1-1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1538" y="1333500"/>
            <a:ext cx="285750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cp1-6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3438" y="3651250"/>
            <a:ext cx="2895600" cy="198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cp1-5_smal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1813" y="1293004"/>
            <a:ext cx="45720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7" descr="321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2213" y="4655965"/>
            <a:ext cx="2378075"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766695" y="241300"/>
            <a:ext cx="3113405" cy="365760"/>
          </a:xfrm>
          <a:prstGeom prst="rect">
            <a:avLst/>
          </a:prstGeom>
          <a:noFill/>
        </p:spPr>
        <p:txBody>
          <a:bodyPr wrap="square" rtlCol="0">
            <a:spAutoFit/>
          </a:bodyPr>
          <a:p>
            <a:r>
              <a:rPr lang="zh-CN" altLang="en-US">
                <a:ln w="22225">
                  <a:solidFill>
                    <a:schemeClr val="accent2"/>
                  </a:solidFill>
                  <a:prstDash val="solid"/>
                </a:ln>
                <a:solidFill>
                  <a:schemeClr val="accent2">
                    <a:lumMod val="40000"/>
                    <a:lumOff val="60000"/>
                  </a:schemeClr>
                </a:solidFill>
                <a:effectLst/>
              </a:rPr>
              <a:t>第一章  污水处理工艺技术</a:t>
            </a:r>
            <a:endParaRPr lang="zh-CN" altLang="en-US">
              <a:ln w="22225">
                <a:solidFill>
                  <a:schemeClr val="accent2"/>
                </a:solidFill>
                <a:prstDash val="solid"/>
              </a:ln>
              <a:solidFill>
                <a:schemeClr val="accent2">
                  <a:lumMod val="40000"/>
                  <a:lumOff val="60000"/>
                </a:schemeClr>
              </a:solidFill>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6705600" y="5715000"/>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a:t>粗格栅</a:t>
            </a:r>
            <a:endParaRPr lang="zh-CN" altLang="en-US"/>
          </a:p>
        </p:txBody>
      </p:sp>
      <p:sp>
        <p:nvSpPr>
          <p:cNvPr id="104451" name="Rectangle 3"/>
          <p:cNvSpPr>
            <a:spLocks noChangeArrowheads="1"/>
          </p:cNvSpPr>
          <p:nvPr/>
        </p:nvSpPr>
        <p:spPr bwMode="auto">
          <a:xfrm>
            <a:off x="1524000" y="1630363"/>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8196" name="Picture 7" descr="cp2-5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609600"/>
            <a:ext cx="4572000"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62" name="Rectangle 14"/>
          <p:cNvSpPr>
            <a:spLocks noChangeArrowheads="1"/>
          </p:cNvSpPr>
          <p:nvPr/>
        </p:nvSpPr>
        <p:spPr bwMode="auto">
          <a:xfrm>
            <a:off x="1524000" y="233997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8198" name="Picture 18" descr="cp2-4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990601"/>
            <a:ext cx="3810000" cy="272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73" name="Rectangle 25"/>
          <p:cNvSpPr>
            <a:spLocks noChangeArrowheads="1"/>
          </p:cNvSpPr>
          <p:nvPr/>
        </p:nvSpPr>
        <p:spPr bwMode="auto">
          <a:xfrm>
            <a:off x="1524000" y="2338388"/>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8200" name="Picture 29" descr="cp2-1_smal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09800" y="3962401"/>
            <a:ext cx="3581400"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548890" y="28003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ChangeArrowheads="1"/>
          </p:cNvSpPr>
          <p:nvPr/>
        </p:nvSpPr>
        <p:spPr bwMode="auto">
          <a:xfrm>
            <a:off x="1524000" y="2125663"/>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9219" name="Picture 7" descr="cp6-3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4057650"/>
            <a:ext cx="4572000" cy="244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86" name="Rectangle 14"/>
          <p:cNvSpPr>
            <a:spLocks noChangeArrowheads="1"/>
          </p:cNvSpPr>
          <p:nvPr/>
        </p:nvSpPr>
        <p:spPr bwMode="auto">
          <a:xfrm>
            <a:off x="1524000" y="1766888"/>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graphicFrame>
        <p:nvGraphicFramePr>
          <p:cNvPr id="9221" name="Object 25"/>
          <p:cNvGraphicFramePr>
            <a:graphicFrameLocks noChangeAspect="1"/>
          </p:cNvGraphicFramePr>
          <p:nvPr/>
        </p:nvGraphicFramePr>
        <p:xfrm>
          <a:off x="4433455" y="211138"/>
          <a:ext cx="5105400" cy="3829050"/>
        </p:xfrm>
        <a:graphic>
          <a:graphicData uri="http://schemas.openxmlformats.org/presentationml/2006/ole">
            <mc:AlternateContent xmlns:mc="http://schemas.openxmlformats.org/markup-compatibility/2006">
              <mc:Choice xmlns:v="urn:schemas-microsoft-com:vml" Requires="v">
                <p:oleObj spid="_x0000_s1064" name="Photo Editor 照片" r:id="rId3" imgW="6096000" imgH="4572000" progId="MSPhotoEd.3">
                  <p:embed/>
                </p:oleObj>
              </mc:Choice>
              <mc:Fallback>
                <p:oleObj name="Photo Editor 照片" r:id="rId3" imgW="6096000" imgH="4572000" progId="MSPhotoEd.3">
                  <p:embed/>
                  <p:pic>
                    <p:nvPicPr>
                      <p:cNvPr id="0" name="Object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3455" y="211138"/>
                        <a:ext cx="5105400" cy="382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22" name="Rectangle 26"/>
          <p:cNvSpPr>
            <a:spLocks noChangeArrowheads="1"/>
          </p:cNvSpPr>
          <p:nvPr/>
        </p:nvSpPr>
        <p:spPr bwMode="auto">
          <a:xfrm>
            <a:off x="7543800" y="5791200"/>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dirty="0"/>
              <a:t>阶梯式格栅</a:t>
            </a:r>
            <a:endParaRPr lang="zh-CN" altLang="en-US" dirty="0"/>
          </a:p>
        </p:txBody>
      </p:sp>
      <p:sp>
        <p:nvSpPr>
          <p:cNvPr id="2" name="文本框 1"/>
          <p:cNvSpPr txBox="1"/>
          <p:nvPr/>
        </p:nvSpPr>
        <p:spPr>
          <a:xfrm>
            <a:off x="2075815" y="15367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2130425" y="5271135"/>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a:t>弧形格栅</a:t>
            </a:r>
            <a:endParaRPr lang="zh-CN" altLang="en-US"/>
          </a:p>
        </p:txBody>
      </p:sp>
      <p:sp>
        <p:nvSpPr>
          <p:cNvPr id="106499" name="Rectangle 3"/>
          <p:cNvSpPr>
            <a:spLocks noChangeArrowheads="1"/>
          </p:cNvSpPr>
          <p:nvPr/>
        </p:nvSpPr>
        <p:spPr bwMode="auto">
          <a:xfrm>
            <a:off x="1524000" y="177482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0244" name="Picture 7" descr="cp7-2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9945" y="935875"/>
            <a:ext cx="4572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510" name="Rectangle 14"/>
          <p:cNvSpPr>
            <a:spLocks noChangeArrowheads="1"/>
          </p:cNvSpPr>
          <p:nvPr/>
        </p:nvSpPr>
        <p:spPr bwMode="auto">
          <a:xfrm>
            <a:off x="1524000" y="1570038"/>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0246" name="Picture 18" descr="cp8-2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8371" y="2601118"/>
            <a:ext cx="4953000" cy="378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Rectangle 25"/>
          <p:cNvSpPr>
            <a:spLocks noChangeArrowheads="1"/>
          </p:cNvSpPr>
          <p:nvPr/>
        </p:nvSpPr>
        <p:spPr bwMode="auto">
          <a:xfrm>
            <a:off x="7851371" y="1672670"/>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dirty="0"/>
              <a:t>转鼓格栅</a:t>
            </a:r>
            <a:endParaRPr lang="zh-CN" altLang="en-US" dirty="0"/>
          </a:p>
        </p:txBody>
      </p:sp>
      <p:sp>
        <p:nvSpPr>
          <p:cNvPr id="2" name="文本框 1"/>
          <p:cNvSpPr txBox="1"/>
          <p:nvPr/>
        </p:nvSpPr>
        <p:spPr>
          <a:xfrm>
            <a:off x="2254250" y="33274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3"/>
          <p:cNvSpPr>
            <a:spLocks noChangeArrowheads="1"/>
          </p:cNvSpPr>
          <p:nvPr/>
        </p:nvSpPr>
        <p:spPr bwMode="auto">
          <a:xfrm>
            <a:off x="7281256" y="5390912"/>
            <a:ext cx="266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tx1"/>
              </a:buClr>
              <a:buSzPct val="70000"/>
              <a:buFont typeface="Wingdings" panose="05000000000000000000" pitchFamily="2" charset="2"/>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SzPct val="60000"/>
              <a:buFont typeface="Wingdings" panose="05000000000000000000" pitchFamily="2" charset="2"/>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SzPct val="70000"/>
              <a:buFont typeface="Wingdings" panose="05000000000000000000" pitchFamily="2" charset="2"/>
              <a:buChar char="l"/>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Font typeface="Wingdings" panose="05000000000000000000" pitchFamily="2" charset="2"/>
              <a:buChar char="w"/>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Font typeface="Wingdings" panose="05000000000000000000" pitchFamily="2" charset="2"/>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90000"/>
              </a:lnSpc>
            </a:pPr>
            <a:r>
              <a:rPr lang="zh-CN" altLang="en-US" dirty="0"/>
              <a:t>抓爪格栅</a:t>
            </a:r>
            <a:endParaRPr lang="zh-CN" altLang="en-US" dirty="0"/>
          </a:p>
        </p:txBody>
      </p:sp>
      <p:pic>
        <p:nvPicPr>
          <p:cNvPr id="11267" name="Picture 14" descr="Aigas_3"/>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143250" y="553421"/>
            <a:ext cx="35433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6" descr="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67350" y="2800350"/>
            <a:ext cx="2438400" cy="181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7" descr="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59825" y="2800350"/>
            <a:ext cx="2400300" cy="17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18" descr="28 bosk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81256" y="548587"/>
            <a:ext cx="29718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40" name="Rectangle 20"/>
          <p:cNvSpPr>
            <a:spLocks noChangeArrowheads="1"/>
          </p:cNvSpPr>
          <p:nvPr/>
        </p:nvSpPr>
        <p:spPr bwMode="auto">
          <a:xfrm>
            <a:off x="4419600" y="228600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1272" name="Picture 19" descr="PCDV000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6600" y="4737655"/>
            <a:ext cx="2286000" cy="183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21" descr="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67700" y="2852738"/>
            <a:ext cx="2667000" cy="179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43785" y="12573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itlochry1"/>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706200" y="1800308"/>
            <a:ext cx="3506788"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1677" y="338052"/>
            <a:ext cx="4133850" cy="3135313"/>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12292" name="Picture 4" descr="foto2003_0629_132923A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3914" y="3724103"/>
            <a:ext cx="4011613"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27910" y="24892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2111432" y="274638"/>
            <a:ext cx="9470967" cy="1143000"/>
          </a:xfrm>
        </p:spPr>
        <p:txBody>
          <a:bodyPr/>
          <a:lstStyle/>
          <a:p>
            <a:pPr eaLnBrk="1" hangingPunct="1">
              <a:defRPr/>
            </a:pPr>
            <a:r>
              <a:rPr lang="zh-CN" altLang="en-US" dirty="0"/>
              <a:t>除   砂</a:t>
            </a:r>
            <a:endParaRPr lang="zh-CN" altLang="en-US" dirty="0"/>
          </a:p>
        </p:txBody>
      </p:sp>
      <p:sp>
        <p:nvSpPr>
          <p:cNvPr id="13315" name="Rectangle 3"/>
          <p:cNvSpPr>
            <a:spLocks noGrp="1" noChangeArrowheads="1"/>
          </p:cNvSpPr>
          <p:nvPr>
            <p:ph type="body" idx="1"/>
          </p:nvPr>
        </p:nvSpPr>
        <p:spPr>
          <a:xfrm>
            <a:off x="2892828" y="1600201"/>
            <a:ext cx="8689571" cy="4525963"/>
          </a:xfrm>
        </p:spPr>
        <p:txBody>
          <a:bodyPr/>
          <a:lstStyle/>
          <a:p>
            <a:pPr eaLnBrk="1" hangingPunct="1"/>
            <a:r>
              <a:rPr lang="zh-CN" altLang="en-US" dirty="0"/>
              <a:t>去除水中比重比较大的无机颗粒，减轻无机颗粒对设备、管道的磨损。</a:t>
            </a:r>
            <a:endParaRPr lang="zh-CN" altLang="en-US" dirty="0"/>
          </a:p>
          <a:p>
            <a:pPr eaLnBrk="1" hangingPunct="1"/>
            <a:r>
              <a:rPr lang="zh-CN" altLang="en-US" dirty="0"/>
              <a:t>常用的沉砂池有：</a:t>
            </a:r>
            <a:endParaRPr lang="zh-CN" altLang="en-US" dirty="0"/>
          </a:p>
          <a:p>
            <a:pPr eaLnBrk="1" hangingPunct="1">
              <a:buFont typeface="Wingdings" panose="05000000000000000000" pitchFamily="2" charset="2"/>
              <a:buNone/>
            </a:pPr>
            <a:r>
              <a:rPr lang="zh-CN" altLang="en-US" dirty="0"/>
              <a:t>        平流沉砂池</a:t>
            </a:r>
            <a:endParaRPr lang="zh-CN" altLang="en-US" dirty="0"/>
          </a:p>
          <a:p>
            <a:pPr eaLnBrk="1" hangingPunct="1">
              <a:buFont typeface="Wingdings" panose="05000000000000000000" pitchFamily="2" charset="2"/>
              <a:buNone/>
            </a:pPr>
            <a:r>
              <a:rPr lang="zh-CN" altLang="en-US" dirty="0"/>
              <a:t>         曝气沉砂池</a:t>
            </a:r>
            <a:endParaRPr lang="zh-CN" altLang="en-US" dirty="0"/>
          </a:p>
          <a:p>
            <a:pPr eaLnBrk="1" hangingPunct="1">
              <a:buFont typeface="Wingdings" panose="05000000000000000000" pitchFamily="2" charset="2"/>
              <a:buNone/>
            </a:pPr>
            <a:r>
              <a:rPr lang="zh-CN" altLang="en-US" dirty="0"/>
              <a:t>         多尔沉砂池</a:t>
            </a:r>
            <a:endParaRPr lang="zh-CN" altLang="en-US" dirty="0"/>
          </a:p>
          <a:p>
            <a:pPr eaLnBrk="1" hangingPunct="1">
              <a:buFont typeface="Wingdings" panose="05000000000000000000" pitchFamily="2" charset="2"/>
              <a:buNone/>
            </a:pPr>
            <a:r>
              <a:rPr lang="zh-CN" altLang="en-US" dirty="0"/>
              <a:t>         钟式沉砂池</a:t>
            </a:r>
            <a:endParaRPr lang="zh-CN" altLang="en-US" dirty="0"/>
          </a:p>
        </p:txBody>
      </p:sp>
      <p:sp>
        <p:nvSpPr>
          <p:cNvPr id="2" name="文本框 1"/>
          <p:cNvSpPr txBox="1"/>
          <p:nvPr/>
        </p:nvSpPr>
        <p:spPr>
          <a:xfrm>
            <a:off x="2127885" y="31115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pPr eaLnBrk="1" hangingPunct="1">
              <a:defRPr/>
            </a:pPr>
            <a:r>
              <a:rPr lang="zh-CN" altLang="en-US"/>
              <a:t>平流（曝气）沉砂池</a:t>
            </a:r>
            <a:endParaRPr lang="zh-CN" altLang="en-US"/>
          </a:p>
        </p:txBody>
      </p:sp>
      <p:sp>
        <p:nvSpPr>
          <p:cNvPr id="113668" name="Rectangle 4"/>
          <p:cNvSpPr>
            <a:spLocks noChangeArrowheads="1"/>
          </p:cNvSpPr>
          <p:nvPr/>
        </p:nvSpPr>
        <p:spPr bwMode="auto">
          <a:xfrm>
            <a:off x="2003425" y="-220663"/>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4344" name="Picture 24" descr="4cp2-3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199" y="4143613"/>
            <a:ext cx="6272425" cy="241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5200" y="1258591"/>
            <a:ext cx="6272425" cy="2885022"/>
          </a:xfrm>
          <a:prstGeom prst="rect">
            <a:avLst/>
          </a:prstGeom>
        </p:spPr>
      </p:pic>
      <p:sp>
        <p:nvSpPr>
          <p:cNvPr id="3" name="文本框 2"/>
          <p:cNvSpPr txBox="1"/>
          <p:nvPr/>
        </p:nvSpPr>
        <p:spPr>
          <a:xfrm>
            <a:off x="2285365" y="18542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2261062" y="274638"/>
            <a:ext cx="9321338" cy="1143000"/>
          </a:xfrm>
        </p:spPr>
        <p:txBody>
          <a:bodyPr/>
          <a:lstStyle/>
          <a:p>
            <a:pPr eaLnBrk="1" hangingPunct="1">
              <a:defRPr/>
            </a:pPr>
            <a:r>
              <a:rPr lang="zh-CN" altLang="en-US" dirty="0"/>
              <a:t>钟式（旋流）沉砂池</a:t>
            </a:r>
            <a:endParaRPr lang="zh-CN" altLang="en-US" dirty="0"/>
          </a:p>
        </p:txBody>
      </p:sp>
      <p:sp>
        <p:nvSpPr>
          <p:cNvPr id="115716" name="Rectangle 4"/>
          <p:cNvSpPr>
            <a:spLocks noChangeArrowheads="1"/>
          </p:cNvSpPr>
          <p:nvPr/>
        </p:nvSpPr>
        <p:spPr bwMode="auto">
          <a:xfrm>
            <a:off x="1524000" y="223202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sp>
        <p:nvSpPr>
          <p:cNvPr id="115727" name="Rectangle 15"/>
          <p:cNvSpPr>
            <a:spLocks noChangeArrowheads="1"/>
          </p:cNvSpPr>
          <p:nvPr/>
        </p:nvSpPr>
        <p:spPr bwMode="auto">
          <a:xfrm>
            <a:off x="1524000" y="229151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24578" name="图片 1" descr="8P6D9`0S728FX85S(7_TRYB"/>
          <p:cNvPicPr>
            <a:picLocks noChangeAspect="1"/>
          </p:cNvPicPr>
          <p:nvPr/>
        </p:nvPicPr>
        <p:blipFill>
          <a:blip r:embed="rId1"/>
          <a:stretch>
            <a:fillRect/>
          </a:stretch>
        </p:blipFill>
        <p:spPr>
          <a:xfrm>
            <a:off x="8352790" y="1605280"/>
            <a:ext cx="3742055" cy="4685030"/>
          </a:xfrm>
          <a:prstGeom prst="rect">
            <a:avLst/>
          </a:prstGeom>
          <a:noFill/>
          <a:ln w="9525">
            <a:noFill/>
          </a:ln>
        </p:spPr>
      </p:pic>
      <p:pic>
        <p:nvPicPr>
          <p:cNvPr id="3" name="图片 2" descr="LUW]T}%0K9IRV@U`X_PWP(3"/>
          <p:cNvPicPr>
            <a:picLocks noChangeAspect="1"/>
          </p:cNvPicPr>
          <p:nvPr/>
        </p:nvPicPr>
        <p:blipFill>
          <a:blip r:embed="rId2"/>
          <a:stretch>
            <a:fillRect/>
          </a:stretch>
        </p:blipFill>
        <p:spPr>
          <a:xfrm>
            <a:off x="2088515" y="1270635"/>
            <a:ext cx="6276340" cy="5247640"/>
          </a:xfrm>
          <a:prstGeom prst="rect">
            <a:avLst/>
          </a:prstGeom>
        </p:spPr>
      </p:pic>
      <p:sp>
        <p:nvSpPr>
          <p:cNvPr id="2" name="文本框 1"/>
          <p:cNvSpPr txBox="1"/>
          <p:nvPr/>
        </p:nvSpPr>
        <p:spPr>
          <a:xfrm>
            <a:off x="2233295" y="15367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688378" y="590521"/>
            <a:ext cx="3602182" cy="1143000"/>
          </a:xfrm>
        </p:spPr>
        <p:txBody>
          <a:bodyPr/>
          <a:lstStyle/>
          <a:p>
            <a:pPr eaLnBrk="1" hangingPunct="1">
              <a:defRPr/>
            </a:pPr>
            <a:r>
              <a:rPr lang="zh-CN" altLang="en-US" dirty="0"/>
              <a:t>沉淀池</a:t>
            </a:r>
            <a:endParaRPr lang="zh-CN" altLang="en-US" dirty="0"/>
          </a:p>
        </p:txBody>
      </p:sp>
      <p:sp>
        <p:nvSpPr>
          <p:cNvPr id="17411" name="Rectangle 3"/>
          <p:cNvSpPr>
            <a:spLocks noGrp="1" noChangeArrowheads="1"/>
          </p:cNvSpPr>
          <p:nvPr>
            <p:ph type="body" idx="1"/>
          </p:nvPr>
        </p:nvSpPr>
        <p:spPr>
          <a:xfrm>
            <a:off x="2344189" y="1932710"/>
            <a:ext cx="9238211" cy="4085705"/>
          </a:xfrm>
        </p:spPr>
        <p:txBody>
          <a:bodyPr/>
          <a:lstStyle/>
          <a:p>
            <a:pPr eaLnBrk="1" hangingPunct="1">
              <a:lnSpc>
                <a:spcPct val="150000"/>
              </a:lnSpc>
            </a:pPr>
            <a:r>
              <a:rPr lang="zh-CN" altLang="en-US" dirty="0"/>
              <a:t>沉淀池可去除水中的悬浮物质（</a:t>
            </a:r>
            <a:r>
              <a:rPr lang="en-US" altLang="zh-CN" dirty="0"/>
              <a:t>SS</a:t>
            </a:r>
            <a:r>
              <a:rPr lang="zh-CN" altLang="en-US" dirty="0"/>
              <a:t>）</a:t>
            </a:r>
            <a:endParaRPr lang="zh-CN" altLang="en-US" dirty="0"/>
          </a:p>
          <a:p>
            <a:pPr eaLnBrk="1" hangingPunct="1">
              <a:lnSpc>
                <a:spcPct val="150000"/>
              </a:lnSpc>
            </a:pPr>
            <a:r>
              <a:rPr lang="zh-CN" altLang="en-US" dirty="0"/>
              <a:t>根据工艺布置的不同，可分为初次沉淀池（生化处理前）和二次沉淀池（生化处理后）。</a:t>
            </a:r>
            <a:endParaRPr lang="zh-CN" altLang="en-US" dirty="0"/>
          </a:p>
          <a:p>
            <a:pPr eaLnBrk="1" hangingPunct="1">
              <a:lnSpc>
                <a:spcPct val="150000"/>
              </a:lnSpc>
            </a:pPr>
            <a:r>
              <a:rPr lang="zh-CN" altLang="en-US" dirty="0"/>
              <a:t>根据沉淀形式可分为平流沉淀池、幅流沉淀池和竖流沉淀池。</a:t>
            </a:r>
            <a:endParaRPr lang="zh-CN" altLang="en-US" dirty="0"/>
          </a:p>
        </p:txBody>
      </p:sp>
      <p:sp>
        <p:nvSpPr>
          <p:cNvPr id="2" name="文本框 1"/>
          <p:cNvSpPr txBox="1"/>
          <p:nvPr/>
        </p:nvSpPr>
        <p:spPr>
          <a:xfrm>
            <a:off x="2569845" y="25844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056014" y="557270"/>
            <a:ext cx="9404465" cy="1143000"/>
          </a:xfrm>
        </p:spPr>
        <p:txBody>
          <a:bodyPr/>
          <a:lstStyle/>
          <a:p>
            <a:pPr eaLnBrk="1" hangingPunct="1">
              <a:defRPr/>
            </a:pPr>
            <a:r>
              <a:rPr lang="zh-CN" altLang="en-US" dirty="0"/>
              <a:t>平流沉淀池</a:t>
            </a:r>
            <a:endParaRPr lang="zh-CN" altLang="en-US" dirty="0"/>
          </a:p>
        </p:txBody>
      </p:sp>
      <p:sp>
        <p:nvSpPr>
          <p:cNvPr id="117764" name="Rectangle 4"/>
          <p:cNvSpPr>
            <a:spLocks noChangeArrowheads="1"/>
          </p:cNvSpPr>
          <p:nvPr/>
        </p:nvSpPr>
        <p:spPr bwMode="auto">
          <a:xfrm>
            <a:off x="1524000" y="249872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8436" name="Picture 15" descr="ketjulaahain_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00647" y="2498725"/>
            <a:ext cx="7315200" cy="297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1679171" y="631012"/>
            <a:ext cx="9903229" cy="1143000"/>
          </a:xfrm>
        </p:spPr>
        <p:txBody>
          <a:bodyPr/>
          <a:lstStyle/>
          <a:p>
            <a:pPr eaLnBrk="1" hangingPunct="1">
              <a:defRPr/>
            </a:pPr>
            <a:r>
              <a:rPr lang="zh-CN" altLang="en-US" dirty="0"/>
              <a:t>幅流沉淀池</a:t>
            </a:r>
            <a:endParaRPr lang="zh-CN" altLang="en-US" dirty="0"/>
          </a:p>
        </p:txBody>
      </p:sp>
      <p:sp>
        <p:nvSpPr>
          <p:cNvPr id="118788" name="Rectangle 4"/>
          <p:cNvSpPr>
            <a:spLocks noChangeArrowheads="1"/>
          </p:cNvSpPr>
          <p:nvPr/>
        </p:nvSpPr>
        <p:spPr bwMode="auto">
          <a:xfrm>
            <a:off x="1524000" y="249872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sp>
        <p:nvSpPr>
          <p:cNvPr id="118799" name="Rectangle 15"/>
          <p:cNvSpPr>
            <a:spLocks noChangeArrowheads="1"/>
          </p:cNvSpPr>
          <p:nvPr/>
        </p:nvSpPr>
        <p:spPr bwMode="auto">
          <a:xfrm>
            <a:off x="1524000" y="163830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19462" name="Picture 19" descr="6cp1-2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2585606"/>
            <a:ext cx="45720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0436" y="2498726"/>
            <a:ext cx="4330670" cy="3550806"/>
          </a:xfrm>
          <a:prstGeom prst="rect">
            <a:avLst/>
          </a:prstGeom>
        </p:spPr>
      </p:pic>
      <p:sp>
        <p:nvSpPr>
          <p:cNvPr id="3" name="文本框 2"/>
          <p:cNvSpPr txBox="1"/>
          <p:nvPr/>
        </p:nvSpPr>
        <p:spPr>
          <a:xfrm>
            <a:off x="2516505"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1429788" y="540645"/>
            <a:ext cx="10152611" cy="1143000"/>
          </a:xfrm>
        </p:spPr>
        <p:txBody>
          <a:bodyPr/>
          <a:lstStyle/>
          <a:p>
            <a:pPr eaLnBrk="1" hangingPunct="1">
              <a:defRPr/>
            </a:pPr>
            <a:r>
              <a:rPr lang="zh-CN" altLang="en-US" dirty="0"/>
              <a:t>竖流沉淀池</a:t>
            </a:r>
            <a:endParaRPr lang="zh-CN" altLang="en-US" dirty="0"/>
          </a:p>
        </p:txBody>
      </p:sp>
      <p:graphicFrame>
        <p:nvGraphicFramePr>
          <p:cNvPr id="20483" name="Object 10"/>
          <p:cNvGraphicFramePr>
            <a:graphicFrameLocks noChangeAspect="1"/>
          </p:cNvGraphicFramePr>
          <p:nvPr/>
        </p:nvGraphicFramePr>
        <p:xfrm>
          <a:off x="3893127" y="2121131"/>
          <a:ext cx="4953000" cy="3981450"/>
        </p:xfrm>
        <a:graphic>
          <a:graphicData uri="http://schemas.openxmlformats.org/presentationml/2006/ole">
            <mc:AlternateContent xmlns:mc="http://schemas.openxmlformats.org/markup-compatibility/2006">
              <mc:Choice xmlns:v="urn:schemas-microsoft-com:vml" Requires="v">
                <p:oleObj spid="_x0000_s2088" name="Photo Editor 照片" r:id="rId1" imgW="2914650" imgH="2343150" progId="MSPhotoEd.3">
                  <p:embed/>
                </p:oleObj>
              </mc:Choice>
              <mc:Fallback>
                <p:oleObj name="Photo Editor 照片" r:id="rId1" imgW="2914650" imgH="2343150" progId="MSPhotoEd.3">
                  <p:embed/>
                  <p:pic>
                    <p:nvPicPr>
                      <p:cNvPr id="0" name="Object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3127" y="2121131"/>
                        <a:ext cx="4953000"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232660"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第一章  污水处理工艺技术</a:t>
            </a:r>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219198" y="471107"/>
            <a:ext cx="9265666" cy="1143000"/>
          </a:xfrm>
        </p:spPr>
        <p:txBody>
          <a:bodyPr/>
          <a:lstStyle/>
          <a:p>
            <a:pPr marL="1219200" indent="-1219200" eaLnBrk="1" hangingPunct="1">
              <a:defRPr/>
            </a:pPr>
            <a:r>
              <a:rPr lang="zh-CN" altLang="en-US" sz="3600" dirty="0"/>
              <a:t>二、污水处理工艺原理（生化处理）</a:t>
            </a:r>
            <a:endParaRPr lang="zh-CN" altLang="en-US" sz="3600" dirty="0"/>
          </a:p>
        </p:txBody>
      </p:sp>
      <p:sp>
        <p:nvSpPr>
          <p:cNvPr id="3075" name="Rectangle 3"/>
          <p:cNvSpPr>
            <a:spLocks noGrp="1" noChangeArrowheads="1"/>
          </p:cNvSpPr>
          <p:nvPr>
            <p:ph type="body" idx="1"/>
          </p:nvPr>
        </p:nvSpPr>
        <p:spPr>
          <a:xfrm>
            <a:off x="2772295" y="1964575"/>
            <a:ext cx="7772400" cy="4038600"/>
          </a:xfrm>
        </p:spPr>
        <p:txBody>
          <a:bodyPr/>
          <a:lstStyle/>
          <a:p>
            <a:pPr eaLnBrk="1" hangingPunct="1">
              <a:lnSpc>
                <a:spcPct val="150000"/>
              </a:lnSpc>
            </a:pPr>
            <a:r>
              <a:rPr lang="zh-CN" altLang="en-US" sz="2400" dirty="0"/>
              <a:t>基本原理：</a:t>
            </a:r>
            <a:endParaRPr lang="zh-CN" altLang="en-US" sz="2400" dirty="0"/>
          </a:p>
          <a:p>
            <a:pPr eaLnBrk="1" hangingPunct="1">
              <a:lnSpc>
                <a:spcPct val="150000"/>
              </a:lnSpc>
              <a:buFont typeface="Wingdings" panose="05000000000000000000" pitchFamily="2" charset="2"/>
              <a:buNone/>
            </a:pPr>
            <a:r>
              <a:rPr lang="zh-CN" altLang="en-US" sz="2400" dirty="0"/>
              <a:t>在生物池中培养大量的微生物，这些微生物以溶解于水中的有机物为食物，这样有机物被分解或者被微生物所吸收，达到去除了水中污染物质的目的</a:t>
            </a:r>
            <a:endParaRPr lang="zh-CN" altLang="en-US" sz="2400" dirty="0"/>
          </a:p>
          <a:p>
            <a:pPr eaLnBrk="1" hangingPunct="1">
              <a:lnSpc>
                <a:spcPct val="150000"/>
              </a:lnSpc>
              <a:buFont typeface="Wingdings" panose="05000000000000000000" pitchFamily="2" charset="2"/>
              <a:buNone/>
            </a:pPr>
            <a:r>
              <a:rPr lang="en-US" altLang="zh-CN" sz="2400" dirty="0"/>
              <a:t>C</a:t>
            </a:r>
            <a:r>
              <a:rPr lang="en-US" altLang="zh-CN" sz="2400" baseline="-25000" dirty="0"/>
              <a:t>x</a:t>
            </a:r>
            <a:r>
              <a:rPr lang="en-US" altLang="zh-CN" sz="2400" dirty="0"/>
              <a:t>H</a:t>
            </a:r>
            <a:r>
              <a:rPr lang="en-US" altLang="zh-CN" sz="2400" baseline="-25000" dirty="0"/>
              <a:t>y</a:t>
            </a:r>
            <a:r>
              <a:rPr lang="en-US" altLang="zh-CN" sz="2400" dirty="0"/>
              <a:t>O</a:t>
            </a:r>
            <a:r>
              <a:rPr lang="en-US" altLang="zh-CN" sz="2400" baseline="-25000" dirty="0"/>
              <a:t>z</a:t>
            </a:r>
            <a:r>
              <a:rPr lang="en-US" altLang="zh-CN" sz="2400" dirty="0"/>
              <a:t>+O</a:t>
            </a:r>
            <a:r>
              <a:rPr lang="en-US" altLang="zh-CN" sz="2400" baseline="-25000" dirty="0"/>
              <a:t>2</a:t>
            </a:r>
            <a:r>
              <a:rPr lang="en-US" altLang="zh-CN" sz="2400" dirty="0"/>
              <a:t>---(</a:t>
            </a:r>
            <a:r>
              <a:rPr lang="zh-CN" altLang="en-US" sz="2400" dirty="0"/>
              <a:t>好氧微生物</a:t>
            </a:r>
            <a:r>
              <a:rPr lang="en-US" altLang="zh-CN" sz="2400" dirty="0"/>
              <a:t>)-----CO</a:t>
            </a:r>
            <a:r>
              <a:rPr lang="en-US" altLang="zh-CN" sz="2400" baseline="-25000" dirty="0"/>
              <a:t>2</a:t>
            </a:r>
            <a:r>
              <a:rPr lang="en-US" altLang="zh-CN" sz="2400" dirty="0"/>
              <a:t>+H</a:t>
            </a:r>
            <a:r>
              <a:rPr lang="en-US" altLang="zh-CN" sz="2400" baseline="-25000" dirty="0"/>
              <a:t>2</a:t>
            </a:r>
            <a:r>
              <a:rPr lang="en-US" altLang="zh-CN" sz="2400" dirty="0"/>
              <a:t>O</a:t>
            </a:r>
            <a:endParaRPr lang="en-US" altLang="zh-CN" sz="2400" dirty="0"/>
          </a:p>
          <a:p>
            <a:pPr eaLnBrk="1" hangingPunct="1">
              <a:lnSpc>
                <a:spcPct val="150000"/>
              </a:lnSpc>
              <a:buFont typeface="Wingdings" panose="05000000000000000000" pitchFamily="2" charset="2"/>
              <a:buNone/>
            </a:pPr>
            <a:r>
              <a:rPr lang="en-US" altLang="zh-CN" sz="2400" dirty="0" err="1"/>
              <a:t>C</a:t>
            </a:r>
            <a:r>
              <a:rPr lang="en-US" altLang="zh-CN" sz="2400" baseline="-25000" dirty="0" err="1"/>
              <a:t>x</a:t>
            </a:r>
            <a:r>
              <a:rPr lang="en-US" altLang="zh-CN" sz="2400" dirty="0" err="1"/>
              <a:t>H</a:t>
            </a:r>
            <a:r>
              <a:rPr lang="en-US" altLang="zh-CN" sz="2400" baseline="-25000" dirty="0" err="1"/>
              <a:t>y</a:t>
            </a:r>
            <a:r>
              <a:rPr lang="en-US" altLang="zh-CN" sz="2400" dirty="0" err="1"/>
              <a:t>O</a:t>
            </a:r>
            <a:r>
              <a:rPr lang="en-US" altLang="zh-CN" sz="2400" baseline="-25000" dirty="0" err="1"/>
              <a:t>z</a:t>
            </a:r>
            <a:r>
              <a:rPr lang="en-US" altLang="zh-CN" sz="2400" dirty="0"/>
              <a:t>---(</a:t>
            </a:r>
            <a:r>
              <a:rPr lang="zh-CN" altLang="en-US" sz="2400" dirty="0"/>
              <a:t>缺氧微生物</a:t>
            </a:r>
            <a:r>
              <a:rPr lang="en-US" altLang="zh-CN" sz="2400" dirty="0"/>
              <a:t>)-----CO</a:t>
            </a:r>
            <a:r>
              <a:rPr lang="en-US" altLang="zh-CN" sz="2400" baseline="-25000" dirty="0"/>
              <a:t>2</a:t>
            </a:r>
            <a:r>
              <a:rPr lang="en-US" altLang="zh-CN" sz="2400" dirty="0"/>
              <a:t>+H</a:t>
            </a:r>
            <a:r>
              <a:rPr lang="en-US" altLang="zh-CN" sz="2400" baseline="-25000" dirty="0"/>
              <a:t>2</a:t>
            </a:r>
            <a:r>
              <a:rPr lang="en-US" altLang="zh-CN" sz="2400" dirty="0"/>
              <a:t>O</a:t>
            </a:r>
            <a:endParaRPr lang="en-US" altLang="zh-C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Effect transition="in" filter="blinds(horizontal)">
                                      <p:cBhvr>
                                        <p:cTn id="13" dur="500"/>
                                        <p:tgtEl>
                                          <p:spTgt spid="307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075">
                                            <p:txEl>
                                              <p:pRg st="1" end="1"/>
                                            </p:txEl>
                                          </p:spTgt>
                                        </p:tgtEl>
                                        <p:attrNameLst>
                                          <p:attrName>style.visibility</p:attrName>
                                        </p:attrNameLst>
                                      </p:cBhvr>
                                      <p:to>
                                        <p:strVal val="visible"/>
                                      </p:to>
                                    </p:set>
                                    <p:animEffect transition="in" filter="blinds(horizontal)">
                                      <p:cBhvr>
                                        <p:cTn id="18" dur="500"/>
                                        <p:tgtEl>
                                          <p:spTgt spid="307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075">
                                            <p:txEl>
                                              <p:pRg st="2" end="2"/>
                                            </p:txEl>
                                          </p:spTgt>
                                        </p:tgtEl>
                                        <p:attrNameLst>
                                          <p:attrName>style.visibility</p:attrName>
                                        </p:attrNameLst>
                                      </p:cBhvr>
                                      <p:to>
                                        <p:strVal val="visible"/>
                                      </p:to>
                                    </p:set>
                                    <p:animEffect transition="in" filter="blinds(horizontal)">
                                      <p:cBhvr>
                                        <p:cTn id="23" dur="500"/>
                                        <p:tgtEl>
                                          <p:spTgt spid="307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075">
                                            <p:txEl>
                                              <p:pRg st="3" end="3"/>
                                            </p:txEl>
                                          </p:spTgt>
                                        </p:tgtEl>
                                        <p:attrNameLst>
                                          <p:attrName>style.visibility</p:attrName>
                                        </p:attrNameLst>
                                      </p:cBhvr>
                                      <p:to>
                                        <p:strVal val="visible"/>
                                      </p:to>
                                    </p:set>
                                    <p:animEffect transition="in" filter="blinds(horizontal)">
                                      <p:cBhvr>
                                        <p:cTn id="28" dur="500"/>
                                        <p:tgtEl>
                                          <p:spTgt spid="30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autoUpdateAnimBg="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nvPr>
        </p:nvSpPr>
        <p:spPr>
          <a:xfrm>
            <a:off x="2209799" y="914400"/>
            <a:ext cx="9411393" cy="5419898"/>
          </a:xfrm>
        </p:spPr>
        <p:txBody>
          <a:bodyPr/>
          <a:lstStyle/>
          <a:p>
            <a:pPr eaLnBrk="1" hangingPunct="1">
              <a:lnSpc>
                <a:spcPct val="90000"/>
              </a:lnSpc>
            </a:pPr>
            <a:r>
              <a:rPr lang="en-US" altLang="zh-CN" dirty="0">
                <a:latin typeface="+mn-ea"/>
              </a:rPr>
              <a:t>1</a:t>
            </a:r>
            <a:r>
              <a:rPr lang="zh-CN" altLang="en-US">
                <a:latin typeface="+mn-ea"/>
              </a:rPr>
              <a:t>、</a:t>
            </a:r>
            <a:r>
              <a:rPr lang="en-US" altLang="zh-CN">
                <a:latin typeface="+mn-ea"/>
              </a:rPr>
              <a:t>SBR</a:t>
            </a:r>
            <a:r>
              <a:rPr lang="zh-CN" altLang="en-US" dirty="0">
                <a:latin typeface="+mn-ea"/>
              </a:rPr>
              <a:t>技术</a:t>
            </a:r>
            <a:endParaRPr lang="zh-CN" altLang="en-US" dirty="0">
              <a:latin typeface="+mn-ea"/>
            </a:endParaRPr>
          </a:p>
          <a:p>
            <a:pPr algn="just" eaLnBrk="1" hangingPunct="1">
              <a:lnSpc>
                <a:spcPct val="150000"/>
              </a:lnSpc>
              <a:buFont typeface="Wingdings" panose="05000000000000000000" pitchFamily="2" charset="2"/>
              <a:buNone/>
            </a:pPr>
            <a:r>
              <a:rPr lang="zh-CN" altLang="en-US" sz="2000" dirty="0">
                <a:latin typeface="+mn-ea"/>
              </a:rPr>
              <a:t>     序批式活性污泥法（</a:t>
            </a:r>
            <a:r>
              <a:rPr lang="en-US" altLang="zh-CN" sz="2000" dirty="0">
                <a:latin typeface="+mn-ea"/>
              </a:rPr>
              <a:t>SBR—Sequencing Batch Reactor</a:t>
            </a:r>
            <a:r>
              <a:rPr lang="zh-CN" altLang="en-US" sz="2000" dirty="0">
                <a:latin typeface="+mn-ea"/>
              </a:rPr>
              <a:t>）是早在</a:t>
            </a:r>
            <a:r>
              <a:rPr lang="en-US" altLang="zh-CN" sz="2000" dirty="0">
                <a:latin typeface="+mn-ea"/>
              </a:rPr>
              <a:t>1914</a:t>
            </a:r>
            <a:r>
              <a:rPr lang="zh-CN" altLang="en-US" sz="2000" dirty="0">
                <a:latin typeface="+mn-ea"/>
              </a:rPr>
              <a:t>年就由英国学者发明的水处理工艺。</a:t>
            </a:r>
            <a:r>
              <a:rPr lang="en-US" altLang="zh-CN" sz="2000" dirty="0">
                <a:latin typeface="+mn-ea"/>
              </a:rPr>
              <a:t>70</a:t>
            </a:r>
            <a:r>
              <a:rPr lang="zh-CN" altLang="en-US" sz="2000" dirty="0">
                <a:latin typeface="+mn-ea"/>
              </a:rPr>
              <a:t>年代初，美国的教授采用实验室规模对</a:t>
            </a:r>
            <a:r>
              <a:rPr lang="en-US" altLang="zh-CN" sz="2000" dirty="0">
                <a:latin typeface="+mn-ea"/>
              </a:rPr>
              <a:t>SBR</a:t>
            </a:r>
            <a:r>
              <a:rPr lang="zh-CN" altLang="en-US" sz="2000" dirty="0">
                <a:latin typeface="+mn-ea"/>
              </a:rPr>
              <a:t>工艺进行了系统深入的研究，并于</a:t>
            </a:r>
            <a:r>
              <a:rPr lang="en-US" altLang="zh-CN" sz="2000" dirty="0">
                <a:latin typeface="+mn-ea"/>
              </a:rPr>
              <a:t>1980</a:t>
            </a:r>
            <a:r>
              <a:rPr lang="zh-CN" altLang="en-US" sz="2000" dirty="0">
                <a:latin typeface="+mn-ea"/>
              </a:rPr>
              <a:t>年在美国环保局（</a:t>
            </a:r>
            <a:r>
              <a:rPr lang="en-US" altLang="zh-CN" sz="2000" dirty="0">
                <a:latin typeface="+mn-ea"/>
              </a:rPr>
              <a:t>EPA</a:t>
            </a:r>
            <a:r>
              <a:rPr lang="zh-CN" altLang="en-US" sz="2000" dirty="0">
                <a:latin typeface="+mn-ea"/>
              </a:rPr>
              <a:t>）的资助下，在印第安那州改建并投产了世界上第一个</a:t>
            </a:r>
            <a:r>
              <a:rPr lang="en-US" altLang="zh-CN" sz="2000" dirty="0">
                <a:latin typeface="+mn-ea"/>
              </a:rPr>
              <a:t>SBR</a:t>
            </a:r>
            <a:r>
              <a:rPr lang="zh-CN" altLang="en-US" sz="2000" dirty="0">
                <a:latin typeface="+mn-ea"/>
              </a:rPr>
              <a:t>法污水处理厂。</a:t>
            </a:r>
            <a:r>
              <a:rPr lang="en-US" altLang="zh-CN" sz="2000" dirty="0">
                <a:latin typeface="+mn-ea"/>
              </a:rPr>
              <a:t>SBR</a:t>
            </a:r>
            <a:r>
              <a:rPr lang="zh-CN" altLang="en-US" sz="2000" dirty="0">
                <a:latin typeface="+mn-ea"/>
              </a:rPr>
              <a:t>工艺的过程是按时序来运行的，一个操作过程分五个阶段：进水、反应、沉淀、滗水、闲置。</a:t>
            </a:r>
            <a:endParaRPr lang="zh-CN" altLang="en-US" sz="2000" dirty="0">
              <a:latin typeface="+mn-ea"/>
            </a:endParaRPr>
          </a:p>
          <a:p>
            <a:pPr eaLnBrk="1" hangingPunct="1">
              <a:lnSpc>
                <a:spcPct val="150000"/>
              </a:lnSpc>
              <a:buFont typeface="Wingdings" panose="05000000000000000000" pitchFamily="2" charset="2"/>
              <a:buNone/>
            </a:pPr>
            <a:r>
              <a:rPr lang="zh-CN" altLang="en-US" sz="2000" dirty="0">
                <a:latin typeface="+mn-ea"/>
              </a:rPr>
              <a:t>       由于</a:t>
            </a:r>
            <a:r>
              <a:rPr lang="en-US" altLang="zh-CN" sz="2000" dirty="0">
                <a:latin typeface="+mn-ea"/>
              </a:rPr>
              <a:t>SBR</a:t>
            </a:r>
            <a:r>
              <a:rPr lang="zh-CN" altLang="en-US" sz="2000" dirty="0">
                <a:latin typeface="+mn-ea"/>
              </a:rPr>
              <a:t>在运行过程中，各阶段的运行时间、反应器内混合液体积的变化以及运行状态等都可以根据具体污水的性质、出水水质、出水质量与运行功能要求等灵活变化。对于</a:t>
            </a:r>
            <a:r>
              <a:rPr lang="en-US" altLang="zh-CN" sz="2000" dirty="0">
                <a:latin typeface="+mn-ea"/>
              </a:rPr>
              <a:t>SBR</a:t>
            </a:r>
            <a:r>
              <a:rPr lang="zh-CN" altLang="en-US" sz="2000" dirty="0">
                <a:latin typeface="+mn-ea"/>
              </a:rPr>
              <a:t>反应器来说，只是时序控制，无空间控制障碍，所以可以灵活控制。因此，</a:t>
            </a:r>
            <a:r>
              <a:rPr lang="en-US" altLang="zh-CN" sz="2000" dirty="0">
                <a:latin typeface="+mn-ea"/>
              </a:rPr>
              <a:t>SBR</a:t>
            </a:r>
            <a:r>
              <a:rPr lang="zh-CN" altLang="en-US" sz="2000" dirty="0">
                <a:latin typeface="+mn-ea"/>
              </a:rPr>
              <a:t>工艺发展速度极快，并衍生出许多种新型</a:t>
            </a:r>
            <a:r>
              <a:rPr lang="en-US" altLang="zh-CN" sz="2000" dirty="0">
                <a:latin typeface="+mn-ea"/>
              </a:rPr>
              <a:t>SBR</a:t>
            </a:r>
            <a:r>
              <a:rPr lang="zh-CN" altLang="en-US" sz="2000" dirty="0">
                <a:latin typeface="+mn-ea"/>
              </a:rPr>
              <a:t>处理工艺。</a:t>
            </a:r>
            <a:endParaRPr lang="zh-CN" altLang="en-US" sz="2000" dirty="0">
              <a:latin typeface="+mn-ea"/>
            </a:endParaRPr>
          </a:p>
        </p:txBody>
      </p:sp>
      <p:sp>
        <p:nvSpPr>
          <p:cNvPr id="2" name="文本框 1"/>
          <p:cNvSpPr txBox="1"/>
          <p:nvPr/>
        </p:nvSpPr>
        <p:spPr>
          <a:xfrm>
            <a:off x="2474595" y="25844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780058" y="1042644"/>
            <a:ext cx="6117783" cy="4925112"/>
          </a:xfrm>
          <a:prstGeom prst="rect">
            <a:avLst/>
          </a:prstGeom>
        </p:spPr>
      </p:pic>
      <p:sp>
        <p:nvSpPr>
          <p:cNvPr id="3" name="文本框 2"/>
          <p:cNvSpPr txBox="1"/>
          <p:nvPr/>
        </p:nvSpPr>
        <p:spPr>
          <a:xfrm>
            <a:off x="2264410" y="30035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Group 2"/>
          <p:cNvGrpSpPr/>
          <p:nvPr/>
        </p:nvGrpSpPr>
        <p:grpSpPr bwMode="auto">
          <a:xfrm>
            <a:off x="3467100" y="1199747"/>
            <a:ext cx="6692900" cy="3594100"/>
            <a:chOff x="2535" y="12020"/>
            <a:chExt cx="7085" cy="1488"/>
          </a:xfrm>
        </p:grpSpPr>
        <p:sp>
          <p:nvSpPr>
            <p:cNvPr id="50179" name="Rectangle 3"/>
            <p:cNvSpPr>
              <a:spLocks noChangeArrowheads="1"/>
            </p:cNvSpPr>
            <p:nvPr/>
          </p:nvSpPr>
          <p:spPr bwMode="auto">
            <a:xfrm>
              <a:off x="2540" y="12020"/>
              <a:ext cx="840" cy="1404"/>
            </a:xfrm>
            <a:prstGeom prst="rect">
              <a:avLst/>
            </a:prstGeom>
            <a:solidFill>
              <a:srgbClr val="FFFFFF"/>
            </a:solid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0" name="Rectangle 4"/>
            <p:cNvSpPr>
              <a:spLocks noChangeArrowheads="1"/>
            </p:cNvSpPr>
            <p:nvPr/>
          </p:nvSpPr>
          <p:spPr bwMode="auto">
            <a:xfrm>
              <a:off x="4110" y="12048"/>
              <a:ext cx="840" cy="1404"/>
            </a:xfrm>
            <a:prstGeom prst="rect">
              <a:avLst/>
            </a:prstGeom>
            <a:solidFill>
              <a:srgbClr val="FFFFFF"/>
            </a:solid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1" name="Rectangle 5"/>
            <p:cNvSpPr>
              <a:spLocks noChangeArrowheads="1"/>
            </p:cNvSpPr>
            <p:nvPr/>
          </p:nvSpPr>
          <p:spPr bwMode="auto">
            <a:xfrm>
              <a:off x="5630" y="12080"/>
              <a:ext cx="840" cy="1404"/>
            </a:xfrm>
            <a:prstGeom prst="rect">
              <a:avLst/>
            </a:prstGeom>
            <a:solidFill>
              <a:srgbClr val="FFFFFF"/>
            </a:solid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2" name="Rectangle 6"/>
            <p:cNvSpPr>
              <a:spLocks noChangeArrowheads="1"/>
            </p:cNvSpPr>
            <p:nvPr/>
          </p:nvSpPr>
          <p:spPr bwMode="auto">
            <a:xfrm>
              <a:off x="7200" y="12101"/>
              <a:ext cx="840" cy="1404"/>
            </a:xfrm>
            <a:prstGeom prst="rect">
              <a:avLst/>
            </a:prstGeom>
            <a:solidFill>
              <a:srgbClr val="FFFFFF"/>
            </a:solid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3" name="Rectangle 7"/>
            <p:cNvSpPr>
              <a:spLocks noChangeArrowheads="1"/>
            </p:cNvSpPr>
            <p:nvPr/>
          </p:nvSpPr>
          <p:spPr bwMode="auto">
            <a:xfrm>
              <a:off x="8780" y="12100"/>
              <a:ext cx="840" cy="1404"/>
            </a:xfrm>
            <a:prstGeom prst="rect">
              <a:avLst/>
            </a:prstGeom>
            <a:solidFill>
              <a:srgbClr val="FFFFFF"/>
            </a:solid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4" name="Line 8"/>
            <p:cNvSpPr>
              <a:spLocks noChangeShapeType="1"/>
            </p:cNvSpPr>
            <p:nvPr/>
          </p:nvSpPr>
          <p:spPr bwMode="auto">
            <a:xfrm>
              <a:off x="2535" y="12121"/>
              <a:ext cx="84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5" name="Line 9"/>
            <p:cNvSpPr>
              <a:spLocks noChangeShapeType="1"/>
            </p:cNvSpPr>
            <p:nvPr/>
          </p:nvSpPr>
          <p:spPr bwMode="auto">
            <a:xfrm>
              <a:off x="2745" y="12206"/>
              <a:ext cx="42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6" name="Rectangle 10" descr="5%"/>
            <p:cNvSpPr>
              <a:spLocks noChangeArrowheads="1"/>
            </p:cNvSpPr>
            <p:nvPr/>
          </p:nvSpPr>
          <p:spPr bwMode="auto">
            <a:xfrm>
              <a:off x="4110" y="12225"/>
              <a:ext cx="840" cy="1248"/>
            </a:xfrm>
            <a:prstGeom prst="rect">
              <a:avLst/>
            </a:prstGeom>
            <a:pattFill prst="pct5">
              <a:fgClr>
                <a:srgbClr val="000000"/>
              </a:fgClr>
              <a:bgClr>
                <a:srgbClr val="FFFFFF"/>
              </a:bgClr>
            </a:patt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7" name="Rectangle 11"/>
            <p:cNvSpPr>
              <a:spLocks noChangeArrowheads="1"/>
            </p:cNvSpPr>
            <p:nvPr/>
          </p:nvSpPr>
          <p:spPr bwMode="auto">
            <a:xfrm>
              <a:off x="5641" y="12560"/>
              <a:ext cx="820" cy="936"/>
            </a:xfrm>
            <a:prstGeom prst="rect">
              <a:avLst/>
            </a:prstGeom>
            <a:gradFill rotWithShape="0">
              <a:gsLst>
                <a:gs pos="0">
                  <a:srgbClr val="000000">
                    <a:gamma/>
                    <a:tint val="0"/>
                    <a:invGamma/>
                  </a:srgbClr>
                </a:gs>
                <a:gs pos="100000">
                  <a:srgbClr val="00000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8" name="Line 12"/>
            <p:cNvSpPr>
              <a:spLocks noChangeShapeType="1"/>
            </p:cNvSpPr>
            <p:nvPr/>
          </p:nvSpPr>
          <p:spPr bwMode="auto">
            <a:xfrm>
              <a:off x="5630" y="12155"/>
              <a:ext cx="84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89" name="Line 13"/>
            <p:cNvSpPr>
              <a:spLocks noChangeShapeType="1"/>
            </p:cNvSpPr>
            <p:nvPr/>
          </p:nvSpPr>
          <p:spPr bwMode="auto">
            <a:xfrm>
              <a:off x="5841" y="12218"/>
              <a:ext cx="42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0" name="Line 14"/>
            <p:cNvSpPr>
              <a:spLocks noChangeShapeType="1"/>
            </p:cNvSpPr>
            <p:nvPr/>
          </p:nvSpPr>
          <p:spPr bwMode="auto">
            <a:xfrm>
              <a:off x="2839" y="12280"/>
              <a:ext cx="21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1" name="Line 15"/>
            <p:cNvSpPr>
              <a:spLocks noChangeShapeType="1"/>
            </p:cNvSpPr>
            <p:nvPr/>
          </p:nvSpPr>
          <p:spPr bwMode="auto">
            <a:xfrm>
              <a:off x="5945" y="12303"/>
              <a:ext cx="21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2" name="Rectangle 16" descr="20%"/>
            <p:cNvSpPr>
              <a:spLocks noChangeArrowheads="1"/>
            </p:cNvSpPr>
            <p:nvPr/>
          </p:nvSpPr>
          <p:spPr bwMode="auto">
            <a:xfrm>
              <a:off x="7200" y="12880"/>
              <a:ext cx="840" cy="624"/>
            </a:xfrm>
            <a:prstGeom prst="rect">
              <a:avLst/>
            </a:prstGeom>
            <a:pattFill prst="pct20">
              <a:fgClr>
                <a:srgbClr val="000000"/>
              </a:fgClr>
              <a:bgClr>
                <a:srgbClr val="FFFFFF"/>
              </a:bgClr>
            </a:patt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3" name="Line 17"/>
            <p:cNvSpPr>
              <a:spLocks noChangeShapeType="1"/>
            </p:cNvSpPr>
            <p:nvPr/>
          </p:nvSpPr>
          <p:spPr bwMode="auto">
            <a:xfrm>
              <a:off x="7200" y="12265"/>
              <a:ext cx="84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4" name="Line 18"/>
            <p:cNvSpPr>
              <a:spLocks noChangeShapeType="1"/>
            </p:cNvSpPr>
            <p:nvPr/>
          </p:nvSpPr>
          <p:spPr bwMode="auto">
            <a:xfrm>
              <a:off x="7410" y="12328"/>
              <a:ext cx="42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5" name="Line 19"/>
            <p:cNvSpPr>
              <a:spLocks noChangeShapeType="1"/>
            </p:cNvSpPr>
            <p:nvPr/>
          </p:nvSpPr>
          <p:spPr bwMode="auto">
            <a:xfrm>
              <a:off x="7514" y="12413"/>
              <a:ext cx="21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6" name="Rectangle 20" descr="20%"/>
            <p:cNvSpPr>
              <a:spLocks noChangeArrowheads="1"/>
            </p:cNvSpPr>
            <p:nvPr/>
          </p:nvSpPr>
          <p:spPr bwMode="auto">
            <a:xfrm>
              <a:off x="8780" y="13040"/>
              <a:ext cx="840" cy="468"/>
            </a:xfrm>
            <a:prstGeom prst="rect">
              <a:avLst/>
            </a:prstGeom>
            <a:pattFill prst="pct20">
              <a:fgClr>
                <a:srgbClr val="000000"/>
              </a:fgClr>
              <a:bgClr>
                <a:srgbClr val="FFFFFF"/>
              </a:bgClr>
            </a:patt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7" name="Line 21"/>
            <p:cNvSpPr>
              <a:spLocks noChangeShapeType="1"/>
            </p:cNvSpPr>
            <p:nvPr/>
          </p:nvSpPr>
          <p:spPr bwMode="auto">
            <a:xfrm>
              <a:off x="8780" y="12413"/>
              <a:ext cx="84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8" name="Line 22"/>
            <p:cNvSpPr>
              <a:spLocks noChangeShapeType="1"/>
            </p:cNvSpPr>
            <p:nvPr/>
          </p:nvSpPr>
          <p:spPr bwMode="auto">
            <a:xfrm>
              <a:off x="8960" y="12500"/>
              <a:ext cx="42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199" name="Rectangle 23" descr="20%"/>
            <p:cNvSpPr>
              <a:spLocks noChangeArrowheads="1"/>
            </p:cNvSpPr>
            <p:nvPr/>
          </p:nvSpPr>
          <p:spPr bwMode="auto">
            <a:xfrm>
              <a:off x="2540" y="13020"/>
              <a:ext cx="840" cy="468"/>
            </a:xfrm>
            <a:prstGeom prst="rect">
              <a:avLst/>
            </a:prstGeom>
            <a:pattFill prst="pct20">
              <a:fgClr>
                <a:srgbClr val="000000"/>
              </a:fgClr>
              <a:bgClr>
                <a:srgbClr val="FFFFFF"/>
              </a:bgClr>
            </a:pattFill>
            <a:ln w="9525">
              <a:solidFill>
                <a:srgbClr val="000000"/>
              </a:solidFill>
              <a:miter lim="800000"/>
            </a:ln>
          </p:spPr>
          <p:txBody>
            <a:bodyPr/>
            <a:lstStyle/>
            <a:p>
              <a:pPr eaLnBrk="1" hangingPunct="1">
                <a:defRPr/>
              </a:pPr>
              <a:endParaRPr lang="zh-CN" altLang="en-US">
                <a:effectLst>
                  <a:outerShdw blurRad="38100" dist="38100" dir="2700000" algn="tl">
                    <a:srgbClr val="000000">
                      <a:alpha val="43137"/>
                    </a:srgbClr>
                  </a:outerShdw>
                </a:effectLst>
              </a:endParaRPr>
            </a:p>
          </p:txBody>
        </p:sp>
        <p:sp>
          <p:nvSpPr>
            <p:cNvPr id="50200" name="Line 24"/>
            <p:cNvSpPr>
              <a:spLocks noChangeShapeType="1"/>
            </p:cNvSpPr>
            <p:nvPr/>
          </p:nvSpPr>
          <p:spPr bwMode="auto">
            <a:xfrm>
              <a:off x="9060" y="12600"/>
              <a:ext cx="210" cy="0"/>
            </a:xfrm>
            <a:prstGeom prst="line">
              <a:avLst/>
            </a:prstGeom>
            <a:noFill/>
            <a:ln w="9525">
              <a:solidFill>
                <a:srgbClr val="000000"/>
              </a:solidFill>
              <a:round/>
            </a:ln>
            <a:extLst>
              <a:ext uri="{909E8E84-426E-40DD-AFC4-6F175D3DCCD1}">
                <a14:hiddenFill xmlns:a14="http://schemas.microsoft.com/office/drawing/2010/main">
                  <a:noFill/>
                </a14:hiddenFill>
              </a:ext>
            </a:extLst>
          </p:spPr>
          <p:txBody>
            <a:bodyPr/>
            <a:lstStyle/>
            <a:p>
              <a:pPr eaLnBrk="1" hangingPunct="1">
                <a:defRPr/>
              </a:pPr>
              <a:endParaRPr lang="zh-CN" altLang="en-US">
                <a:effectLst>
                  <a:outerShdw blurRad="38100" dist="38100" dir="2700000" algn="tl">
                    <a:srgbClr val="000000">
                      <a:alpha val="43137"/>
                    </a:srgbClr>
                  </a:outerShdw>
                </a:effectLst>
              </a:endParaRPr>
            </a:p>
          </p:txBody>
        </p:sp>
      </p:grpSp>
      <p:sp>
        <p:nvSpPr>
          <p:cNvPr id="50201" name="Text Box 25"/>
          <p:cNvSpPr txBox="1">
            <a:spLocks noChangeArrowheads="1"/>
          </p:cNvSpPr>
          <p:nvPr/>
        </p:nvSpPr>
        <p:spPr bwMode="auto">
          <a:xfrm>
            <a:off x="3292356" y="4955382"/>
            <a:ext cx="1143000" cy="3143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dirty="0"/>
              <a:t>进水工序</a:t>
            </a:r>
            <a:endParaRPr kumimoji="0" lang="zh-CN" altLang="en-US" sz="1800" dirty="0"/>
          </a:p>
        </p:txBody>
      </p:sp>
      <p:sp>
        <p:nvSpPr>
          <p:cNvPr id="50202" name="Text Box 26"/>
          <p:cNvSpPr txBox="1">
            <a:spLocks noChangeArrowheads="1"/>
          </p:cNvSpPr>
          <p:nvPr/>
        </p:nvSpPr>
        <p:spPr bwMode="auto">
          <a:xfrm>
            <a:off x="4780192" y="4943476"/>
            <a:ext cx="1143000" cy="3381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dirty="0"/>
              <a:t>曝气工序</a:t>
            </a:r>
            <a:endParaRPr kumimoji="0" lang="zh-CN" altLang="en-US" sz="1800" dirty="0"/>
          </a:p>
        </p:txBody>
      </p:sp>
      <p:sp>
        <p:nvSpPr>
          <p:cNvPr id="50203" name="Text Box 27"/>
          <p:cNvSpPr txBox="1">
            <a:spLocks noChangeArrowheads="1"/>
          </p:cNvSpPr>
          <p:nvPr/>
        </p:nvSpPr>
        <p:spPr bwMode="auto">
          <a:xfrm>
            <a:off x="6216072" y="4964210"/>
            <a:ext cx="1143000" cy="3381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dirty="0"/>
              <a:t>沉淀工序</a:t>
            </a:r>
            <a:endParaRPr kumimoji="0" lang="zh-CN" altLang="en-US" sz="1800" dirty="0"/>
          </a:p>
        </p:txBody>
      </p:sp>
      <p:sp>
        <p:nvSpPr>
          <p:cNvPr id="50204" name="Text Box 28"/>
          <p:cNvSpPr txBox="1">
            <a:spLocks noChangeArrowheads="1"/>
          </p:cNvSpPr>
          <p:nvPr/>
        </p:nvSpPr>
        <p:spPr bwMode="auto">
          <a:xfrm>
            <a:off x="7660140" y="4991908"/>
            <a:ext cx="1219200" cy="381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dirty="0"/>
              <a:t>排水工序</a:t>
            </a:r>
            <a:endParaRPr kumimoji="0" lang="zh-CN" altLang="en-US" sz="1800" dirty="0"/>
          </a:p>
        </p:txBody>
      </p:sp>
      <p:sp>
        <p:nvSpPr>
          <p:cNvPr id="50205" name="Text Box 29"/>
          <p:cNvSpPr txBox="1">
            <a:spLocks noChangeArrowheads="1"/>
          </p:cNvSpPr>
          <p:nvPr/>
        </p:nvSpPr>
        <p:spPr bwMode="auto">
          <a:xfrm>
            <a:off x="9153644" y="4994323"/>
            <a:ext cx="1219200" cy="3952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dirty="0"/>
              <a:t>闲置工序</a:t>
            </a:r>
            <a:endParaRPr kumimoji="0" lang="zh-CN" altLang="en-US" sz="1800" dirty="0"/>
          </a:p>
        </p:txBody>
      </p:sp>
      <p:sp>
        <p:nvSpPr>
          <p:cNvPr id="2" name="文本框 1"/>
          <p:cNvSpPr txBox="1"/>
          <p:nvPr/>
        </p:nvSpPr>
        <p:spPr>
          <a:xfrm>
            <a:off x="2390775" y="28003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ox(in)">
                                      <p:cBhvr>
                                        <p:cTn id="7" dur="500"/>
                                        <p:tgtEl>
                                          <p:spTgt spid="501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0201"/>
                                        </p:tgtEl>
                                        <p:attrNameLst>
                                          <p:attrName>style.visibility</p:attrName>
                                        </p:attrNameLst>
                                      </p:cBhvr>
                                      <p:to>
                                        <p:strVal val="visible"/>
                                      </p:to>
                                    </p:set>
                                    <p:anim calcmode="lin" valueType="num">
                                      <p:cBhvr additive="base">
                                        <p:cTn id="12" dur="500" fill="hold"/>
                                        <p:tgtEl>
                                          <p:spTgt spid="50201"/>
                                        </p:tgtEl>
                                        <p:attrNameLst>
                                          <p:attrName>ppt_x</p:attrName>
                                        </p:attrNameLst>
                                      </p:cBhvr>
                                      <p:tavLst>
                                        <p:tav tm="0">
                                          <p:val>
                                            <p:strVal val="0-#ppt_w/2"/>
                                          </p:val>
                                        </p:tav>
                                        <p:tav tm="100000">
                                          <p:val>
                                            <p:strVal val="#ppt_x"/>
                                          </p:val>
                                        </p:tav>
                                      </p:tavLst>
                                    </p:anim>
                                    <p:anim calcmode="lin" valueType="num">
                                      <p:cBhvr additive="base">
                                        <p:cTn id="13" dur="500" fill="hold"/>
                                        <p:tgtEl>
                                          <p:spTgt spid="5020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0202"/>
                                        </p:tgtEl>
                                        <p:attrNameLst>
                                          <p:attrName>style.visibility</p:attrName>
                                        </p:attrNameLst>
                                      </p:cBhvr>
                                      <p:to>
                                        <p:strVal val="visible"/>
                                      </p:to>
                                    </p:set>
                                    <p:anim calcmode="lin" valueType="num">
                                      <p:cBhvr additive="base">
                                        <p:cTn id="18" dur="500" fill="hold"/>
                                        <p:tgtEl>
                                          <p:spTgt spid="50202"/>
                                        </p:tgtEl>
                                        <p:attrNameLst>
                                          <p:attrName>ppt_x</p:attrName>
                                        </p:attrNameLst>
                                      </p:cBhvr>
                                      <p:tavLst>
                                        <p:tav tm="0">
                                          <p:val>
                                            <p:strVal val="0-#ppt_w/2"/>
                                          </p:val>
                                        </p:tav>
                                        <p:tav tm="100000">
                                          <p:val>
                                            <p:strVal val="#ppt_x"/>
                                          </p:val>
                                        </p:tav>
                                      </p:tavLst>
                                    </p:anim>
                                    <p:anim calcmode="lin" valueType="num">
                                      <p:cBhvr additive="base">
                                        <p:cTn id="19" dur="500" fill="hold"/>
                                        <p:tgtEl>
                                          <p:spTgt spid="5020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50203"/>
                                        </p:tgtEl>
                                        <p:attrNameLst>
                                          <p:attrName>style.visibility</p:attrName>
                                        </p:attrNameLst>
                                      </p:cBhvr>
                                      <p:to>
                                        <p:strVal val="visible"/>
                                      </p:to>
                                    </p:set>
                                    <p:anim calcmode="lin" valueType="num">
                                      <p:cBhvr additive="base">
                                        <p:cTn id="24" dur="500" fill="hold"/>
                                        <p:tgtEl>
                                          <p:spTgt spid="50203"/>
                                        </p:tgtEl>
                                        <p:attrNameLst>
                                          <p:attrName>ppt_x</p:attrName>
                                        </p:attrNameLst>
                                      </p:cBhvr>
                                      <p:tavLst>
                                        <p:tav tm="0">
                                          <p:val>
                                            <p:strVal val="0-#ppt_w/2"/>
                                          </p:val>
                                        </p:tav>
                                        <p:tav tm="100000">
                                          <p:val>
                                            <p:strVal val="#ppt_x"/>
                                          </p:val>
                                        </p:tav>
                                      </p:tavLst>
                                    </p:anim>
                                    <p:anim calcmode="lin" valueType="num">
                                      <p:cBhvr additive="base">
                                        <p:cTn id="25" dur="500" fill="hold"/>
                                        <p:tgtEl>
                                          <p:spTgt spid="50203"/>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0204"/>
                                        </p:tgtEl>
                                        <p:attrNameLst>
                                          <p:attrName>style.visibility</p:attrName>
                                        </p:attrNameLst>
                                      </p:cBhvr>
                                      <p:to>
                                        <p:strVal val="visible"/>
                                      </p:to>
                                    </p:set>
                                    <p:anim calcmode="lin" valueType="num">
                                      <p:cBhvr additive="base">
                                        <p:cTn id="30" dur="500" fill="hold"/>
                                        <p:tgtEl>
                                          <p:spTgt spid="50204"/>
                                        </p:tgtEl>
                                        <p:attrNameLst>
                                          <p:attrName>ppt_x</p:attrName>
                                        </p:attrNameLst>
                                      </p:cBhvr>
                                      <p:tavLst>
                                        <p:tav tm="0">
                                          <p:val>
                                            <p:strVal val="0-#ppt_w/2"/>
                                          </p:val>
                                        </p:tav>
                                        <p:tav tm="100000">
                                          <p:val>
                                            <p:strVal val="#ppt_x"/>
                                          </p:val>
                                        </p:tav>
                                      </p:tavLst>
                                    </p:anim>
                                    <p:anim calcmode="lin" valueType="num">
                                      <p:cBhvr additive="base">
                                        <p:cTn id="31" dur="500" fill="hold"/>
                                        <p:tgtEl>
                                          <p:spTgt spid="50204"/>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50205"/>
                                        </p:tgtEl>
                                        <p:attrNameLst>
                                          <p:attrName>style.visibility</p:attrName>
                                        </p:attrNameLst>
                                      </p:cBhvr>
                                      <p:to>
                                        <p:strVal val="visible"/>
                                      </p:to>
                                    </p:set>
                                    <p:anim calcmode="lin" valueType="num">
                                      <p:cBhvr additive="base">
                                        <p:cTn id="36" dur="500" fill="hold"/>
                                        <p:tgtEl>
                                          <p:spTgt spid="50205"/>
                                        </p:tgtEl>
                                        <p:attrNameLst>
                                          <p:attrName>ppt_x</p:attrName>
                                        </p:attrNameLst>
                                      </p:cBhvr>
                                      <p:tavLst>
                                        <p:tav tm="0">
                                          <p:val>
                                            <p:strVal val="0-#ppt_w/2"/>
                                          </p:val>
                                        </p:tav>
                                        <p:tav tm="100000">
                                          <p:val>
                                            <p:strVal val="#ppt_x"/>
                                          </p:val>
                                        </p:tav>
                                      </p:tavLst>
                                    </p:anim>
                                    <p:anim calcmode="lin" valueType="num">
                                      <p:cBhvr additive="base">
                                        <p:cTn id="37" dur="500" fill="hold"/>
                                        <p:tgtEl>
                                          <p:spTgt spid="502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01" grpId="0" animBg="1" autoUpdateAnimBg="0"/>
      <p:bldP spid="50202" grpId="0" animBg="1" autoUpdateAnimBg="0"/>
      <p:bldP spid="50203" grpId="0" animBg="1" autoUpdateAnimBg="0"/>
      <p:bldP spid="50204" grpId="0" animBg="1" autoUpdateAnimBg="0"/>
      <p:bldP spid="50205"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310938" y="497378"/>
            <a:ext cx="9592887" cy="5715000"/>
          </a:xfrm>
        </p:spPr>
        <p:txBody>
          <a:bodyPr/>
          <a:lstStyle/>
          <a:p>
            <a:pPr eaLnBrk="1" hangingPunct="1">
              <a:lnSpc>
                <a:spcPct val="150000"/>
              </a:lnSpc>
            </a:pPr>
            <a:r>
              <a:rPr lang="en-US" altLang="zh-CN" sz="2800" dirty="0"/>
              <a:t>SBR</a:t>
            </a:r>
            <a:r>
              <a:rPr lang="zh-CN" altLang="en-US" sz="2800" dirty="0"/>
              <a:t>衍生工艺</a:t>
            </a:r>
            <a:endParaRPr lang="zh-CN" altLang="en-US" sz="2800" dirty="0"/>
          </a:p>
          <a:p>
            <a:pPr eaLnBrk="1" hangingPunct="1">
              <a:lnSpc>
                <a:spcPct val="150000"/>
              </a:lnSpc>
            </a:pPr>
            <a:r>
              <a:rPr lang="zh-CN" altLang="en-US" sz="2800" dirty="0">
                <a:latin typeface="宋体" panose="02010600030101010101" pitchFamily="2" charset="-122"/>
              </a:rPr>
              <a:t>间歇式循环延时曝气活性污泥法是在</a:t>
            </a:r>
            <a:r>
              <a:rPr lang="en-US" altLang="zh-CN" sz="2800" dirty="0">
                <a:latin typeface="宋体" panose="02010600030101010101" pitchFamily="2" charset="-122"/>
              </a:rPr>
              <a:t>1968</a:t>
            </a:r>
            <a:r>
              <a:rPr lang="zh-CN" altLang="en-US" sz="2800" dirty="0">
                <a:latin typeface="宋体" panose="02010600030101010101" pitchFamily="2" charset="-122"/>
              </a:rPr>
              <a:t>年由澳大利亚新威尔士大学与美国</a:t>
            </a:r>
            <a:r>
              <a:rPr lang="en-US" altLang="zh-CN" sz="2800" dirty="0">
                <a:latin typeface="宋体" panose="02010600030101010101" pitchFamily="2" charset="-122"/>
              </a:rPr>
              <a:t>ABJ</a:t>
            </a:r>
            <a:r>
              <a:rPr lang="zh-CN" altLang="en-US" sz="2800" dirty="0">
                <a:latin typeface="宋体" panose="02010600030101010101" pitchFamily="2" charset="-122"/>
              </a:rPr>
              <a:t>公司合作开发的。</a:t>
            </a:r>
            <a:r>
              <a:rPr lang="en-US" altLang="zh-CN" sz="2800" dirty="0">
                <a:latin typeface="宋体" panose="02010600030101010101" pitchFamily="2" charset="-122"/>
              </a:rPr>
              <a:t>1976</a:t>
            </a:r>
            <a:r>
              <a:rPr lang="zh-CN" altLang="en-US" sz="2800" dirty="0">
                <a:latin typeface="宋体" panose="02010600030101010101" pitchFamily="2" charset="-122"/>
              </a:rPr>
              <a:t>年世界上第一座</a:t>
            </a:r>
            <a:r>
              <a:rPr lang="en-US" altLang="zh-CN" sz="2800" dirty="0">
                <a:latin typeface="宋体" panose="02010600030101010101" pitchFamily="2" charset="-122"/>
              </a:rPr>
              <a:t>ICEAS</a:t>
            </a:r>
            <a:r>
              <a:rPr lang="zh-CN" altLang="en-US" sz="2800" dirty="0">
                <a:latin typeface="宋体" panose="02010600030101010101" pitchFamily="2" charset="-122"/>
              </a:rPr>
              <a:t>工艺污水厂投产运行。</a:t>
            </a:r>
            <a:r>
              <a:rPr lang="en-US" altLang="zh-CN" sz="2800" dirty="0">
                <a:latin typeface="宋体" panose="02010600030101010101" pitchFamily="2" charset="-122"/>
              </a:rPr>
              <a:t>ICEAS</a:t>
            </a:r>
            <a:r>
              <a:rPr lang="zh-CN" altLang="en-US" sz="2800" dirty="0">
                <a:latin typeface="宋体" panose="02010600030101010101" pitchFamily="2" charset="-122"/>
              </a:rPr>
              <a:t>与传统</a:t>
            </a:r>
            <a:r>
              <a:rPr lang="en-US" altLang="zh-CN" sz="2800" dirty="0">
                <a:latin typeface="宋体" panose="02010600030101010101" pitchFamily="2" charset="-122"/>
              </a:rPr>
              <a:t>SBR</a:t>
            </a:r>
            <a:r>
              <a:rPr lang="zh-CN" altLang="en-US" sz="2800" dirty="0">
                <a:latin typeface="宋体" panose="02010600030101010101" pitchFamily="2" charset="-122"/>
              </a:rPr>
              <a:t>相比，最大特点是：在反应器进水端设一个预反应区，整个处理过程连续进水，间歇排水</a:t>
            </a:r>
            <a:r>
              <a:rPr lang="en-US" altLang="zh-CN" sz="2800" dirty="0">
                <a:latin typeface="宋体" panose="02010600030101010101" pitchFamily="2" charset="-122"/>
              </a:rPr>
              <a:t>,</a:t>
            </a:r>
            <a:r>
              <a:rPr lang="zh-CN" altLang="en-US" sz="2800" dirty="0">
                <a:latin typeface="宋体" panose="02010600030101010101" pitchFamily="2" charset="-122"/>
              </a:rPr>
              <a:t>无明显的反应阶段和闲置阶段，因此处理费用比传统</a:t>
            </a:r>
            <a:r>
              <a:rPr lang="en-US" altLang="zh-CN" sz="2800" dirty="0">
                <a:latin typeface="宋体" panose="02010600030101010101" pitchFamily="2" charset="-122"/>
              </a:rPr>
              <a:t>SBR</a:t>
            </a:r>
            <a:r>
              <a:rPr lang="zh-CN" altLang="en-US" sz="2800" dirty="0">
                <a:latin typeface="宋体" panose="02010600030101010101" pitchFamily="2" charset="-122"/>
              </a:rPr>
              <a:t>低。但由于全过程连续进水，沉淀阶段泥水分离差，限制了进水量。</a:t>
            </a:r>
            <a:endParaRPr lang="zh-CN" altLang="en-US" sz="2800" dirty="0"/>
          </a:p>
          <a:p>
            <a:pPr eaLnBrk="1" hangingPunct="1">
              <a:lnSpc>
                <a:spcPct val="90000"/>
              </a:lnSpc>
              <a:buFont typeface="Wingdings" panose="05000000000000000000" pitchFamily="2" charset="2"/>
              <a:buNone/>
            </a:pPr>
            <a:endParaRPr lang="en-US" altLang="zh-CN" dirty="0"/>
          </a:p>
        </p:txBody>
      </p:sp>
      <p:sp>
        <p:nvSpPr>
          <p:cNvPr id="2" name="文本框 1"/>
          <p:cNvSpPr txBox="1"/>
          <p:nvPr/>
        </p:nvSpPr>
        <p:spPr>
          <a:xfrm>
            <a:off x="2317115" y="18542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ox(in)">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box(in)">
                                      <p:cBhvr>
                                        <p:cTn id="12" dur="500"/>
                                        <p:tgtEl>
                                          <p:spTgt spid="4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2006010909465593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763761" y="1637607"/>
            <a:ext cx="7058025"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48865" y="32194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ox(in)">
                                      <p:cBhvr>
                                        <p:cTn id="7"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2226424" y="949036"/>
            <a:ext cx="9278389" cy="5562600"/>
          </a:xfrm>
        </p:spPr>
        <p:txBody>
          <a:bodyPr/>
          <a:lstStyle/>
          <a:p>
            <a:pPr algn="just" eaLnBrk="1" hangingPunct="1">
              <a:lnSpc>
                <a:spcPct val="150000"/>
              </a:lnSpc>
            </a:pPr>
            <a:r>
              <a:rPr lang="zh-CN" altLang="en-US" dirty="0"/>
              <a:t>循环式</a:t>
            </a:r>
            <a:r>
              <a:rPr lang="en-US" altLang="zh-CN" dirty="0"/>
              <a:t>SBR</a:t>
            </a:r>
            <a:r>
              <a:rPr lang="zh-CN" altLang="en-US" dirty="0"/>
              <a:t>工艺。其主体构筑物由预反应池（选择池）和</a:t>
            </a:r>
            <a:r>
              <a:rPr lang="en-US" altLang="zh-CN" dirty="0"/>
              <a:t>SBR</a:t>
            </a:r>
            <a:r>
              <a:rPr lang="zh-CN" altLang="en-US" dirty="0"/>
              <a:t>池串联组成，预反应池中设搅拌装置，并处于厌氧状态，在</a:t>
            </a:r>
            <a:r>
              <a:rPr lang="en-US" altLang="zh-CN" dirty="0"/>
              <a:t>SBR</a:t>
            </a:r>
            <a:r>
              <a:rPr lang="zh-CN" altLang="en-US" dirty="0"/>
              <a:t>池中有充氧曝气设备、滗水器和污泥泵，污泥泵用于回流污泥至预反应池和排放剩余污泥。该工艺的运行方式为连续进水（沉淀期和排水期仍保持进水），间歇排水，没有明显的反应阶段和闲置阶段。</a:t>
            </a:r>
            <a:endParaRPr lang="zh-CN" altLang="en-US" dirty="0"/>
          </a:p>
          <a:p>
            <a:pPr eaLnBrk="1" hangingPunct="1"/>
            <a:endParaRPr lang="en-US" altLang="zh-CN" dirty="0"/>
          </a:p>
        </p:txBody>
      </p:sp>
      <p:sp>
        <p:nvSpPr>
          <p:cNvPr id="2" name="文本框 1"/>
          <p:cNvSpPr txBox="1"/>
          <p:nvPr/>
        </p:nvSpPr>
        <p:spPr>
          <a:xfrm>
            <a:off x="2496185"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ox(in)">
                                      <p:cBhvr>
                                        <p:cTn id="7" dur="500"/>
                                        <p:tgtEl>
                                          <p:spTgt spid="9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6" name="Object 2"/>
          <p:cNvGraphicFramePr>
            <a:graphicFrameLocks noChangeAspect="1"/>
          </p:cNvGraphicFramePr>
          <p:nvPr/>
        </p:nvGraphicFramePr>
        <p:xfrm>
          <a:off x="3237807" y="1079905"/>
          <a:ext cx="8001000" cy="4949825"/>
        </p:xfrm>
        <a:graphic>
          <a:graphicData uri="http://schemas.openxmlformats.org/presentationml/2006/ole">
            <mc:AlternateContent xmlns:mc="http://schemas.openxmlformats.org/markup-compatibility/2006">
              <mc:Choice xmlns:v="urn:schemas-microsoft-com:vml" Requires="v">
                <p:oleObj spid="_x0000_s3112" name="" r:id="rId1" imgW="6686550" imgH="3305175" progId="AutoCAD.Drawing.16">
                  <p:embed/>
                </p:oleObj>
              </mc:Choice>
              <mc:Fallback>
                <p:oleObj name="" r:id="rId1" imgW="6686550" imgH="330517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t="891" r="20871"/>
                      <a:stretch>
                        <a:fillRect/>
                      </a:stretch>
                    </p:blipFill>
                    <p:spPr bwMode="auto">
                      <a:xfrm>
                        <a:off x="3237807" y="1079905"/>
                        <a:ext cx="8001000" cy="494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文本框 1"/>
          <p:cNvSpPr txBox="1"/>
          <p:nvPr/>
        </p:nvSpPr>
        <p:spPr>
          <a:xfrm>
            <a:off x="2453640" y="2901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ox(in)">
                                      <p:cBhvr>
                                        <p:cTn id="7" dur="5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2292926" y="967047"/>
            <a:ext cx="9344891" cy="5128953"/>
          </a:xfrm>
        </p:spPr>
        <p:txBody>
          <a:bodyPr/>
          <a:lstStyle/>
          <a:p>
            <a:pPr eaLnBrk="1" hangingPunct="1">
              <a:lnSpc>
                <a:spcPct val="150000"/>
              </a:lnSpc>
            </a:pPr>
            <a:r>
              <a:rPr lang="zh-CN" altLang="en-US" dirty="0">
                <a:latin typeface="宋体" panose="02010600030101010101" pitchFamily="2" charset="-122"/>
              </a:rPr>
              <a:t>好氧间歇曝气系统是由天津市政工程设计研究院提出的一种</a:t>
            </a:r>
            <a:r>
              <a:rPr lang="en-US" altLang="zh-CN" dirty="0">
                <a:latin typeface="宋体" panose="02010600030101010101" pitchFamily="2" charset="-122"/>
              </a:rPr>
              <a:t>SBR</a:t>
            </a:r>
            <a:r>
              <a:rPr lang="zh-CN" altLang="en-US" dirty="0">
                <a:latin typeface="宋体" panose="02010600030101010101" pitchFamily="2" charset="-122"/>
              </a:rPr>
              <a:t>新工艺。主体构筑物是由需氧池和间歇曝气池组成，</a:t>
            </a:r>
            <a:r>
              <a:rPr lang="zh-CN" altLang="en-US" dirty="0">
                <a:solidFill>
                  <a:srgbClr val="000000"/>
                </a:solidFill>
                <a:latin typeface="宋体" panose="02010600030101010101" pitchFamily="2" charset="-122"/>
              </a:rPr>
              <a:t>需氧池</a:t>
            </a:r>
            <a:r>
              <a:rPr lang="zh-CN" altLang="en-US" dirty="0">
                <a:latin typeface="宋体" panose="02010600030101010101" pitchFamily="2" charset="-122"/>
              </a:rPr>
              <a:t>连续进水连续曝气，其出水从中间墙进入间歇曝气池，间歇曝气池连续进水间歇排水。同时，间歇曝气池池污泥回流</a:t>
            </a:r>
            <a:r>
              <a:rPr lang="zh-CN" altLang="en-US" dirty="0">
                <a:solidFill>
                  <a:srgbClr val="000000"/>
                </a:solidFill>
                <a:latin typeface="宋体" panose="02010600030101010101" pitchFamily="2" charset="-122"/>
              </a:rPr>
              <a:t>需氧</a:t>
            </a:r>
            <a:r>
              <a:rPr lang="zh-CN" altLang="en-US" dirty="0">
                <a:latin typeface="宋体" panose="02010600030101010101" pitchFamily="2" charset="-122"/>
              </a:rPr>
              <a:t>池。它具有抗冲击能力强的特点，并有除磷脱氮功能。</a:t>
            </a:r>
            <a:r>
              <a:rPr lang="zh-CN" altLang="en-US" dirty="0"/>
              <a:t> </a:t>
            </a:r>
            <a:endParaRPr lang="zh-CN" altLang="en-US" dirty="0"/>
          </a:p>
        </p:txBody>
      </p:sp>
      <p:sp>
        <p:nvSpPr>
          <p:cNvPr id="2" name="文本框 1"/>
          <p:cNvSpPr txBox="1"/>
          <p:nvPr/>
        </p:nvSpPr>
        <p:spPr>
          <a:xfrm>
            <a:off x="2506980" y="40640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box(in)">
                                      <p:cBhvr>
                                        <p:cTn id="7" dur="500"/>
                                        <p:tgtEl>
                                          <p:spTgt spid="51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50" name="Object 2"/>
          <p:cNvGraphicFramePr>
            <a:graphicFrameLocks noChangeAspect="1"/>
          </p:cNvGraphicFramePr>
          <p:nvPr/>
        </p:nvGraphicFramePr>
        <p:xfrm>
          <a:off x="4233949" y="556952"/>
          <a:ext cx="5867400" cy="5715000"/>
        </p:xfrm>
        <a:graphic>
          <a:graphicData uri="http://schemas.openxmlformats.org/presentationml/2006/ole">
            <mc:AlternateContent xmlns:mc="http://schemas.openxmlformats.org/markup-compatibility/2006">
              <mc:Choice xmlns:v="urn:schemas-microsoft-com:vml" Requires="v">
                <p:oleObj spid="_x0000_s4136" name="Photo Editor 照片" r:id="rId1" imgW="3009900" imgH="3648075" progId="MSPhotoEd.3">
                  <p:embed/>
                </p:oleObj>
              </mc:Choice>
              <mc:Fallback>
                <p:oleObj name="Photo Editor 照片" r:id="rId1" imgW="3009900" imgH="3648075" progId="MSPhotoEd.3">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3949" y="556952"/>
                        <a:ext cx="58674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390775"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3250"/>
                                        </p:tgtEl>
                                        <p:attrNameLst>
                                          <p:attrName>style.visibility</p:attrName>
                                        </p:attrNameLst>
                                      </p:cBhvr>
                                      <p:to>
                                        <p:strVal val="visible"/>
                                      </p:to>
                                    </p:set>
                                    <p:anim calcmode="lin" valueType="num">
                                      <p:cBhvr additive="base">
                                        <p:cTn id="7" dur="500" fill="hold"/>
                                        <p:tgtEl>
                                          <p:spTgt spid="53250"/>
                                        </p:tgtEl>
                                        <p:attrNameLst>
                                          <p:attrName>ppt_x</p:attrName>
                                        </p:attrNameLst>
                                      </p:cBhvr>
                                      <p:tavLst>
                                        <p:tav tm="0">
                                          <p:val>
                                            <p:strVal val="#ppt_x"/>
                                          </p:val>
                                        </p:tav>
                                        <p:tav tm="100000">
                                          <p:val>
                                            <p:strVal val="#ppt_x"/>
                                          </p:val>
                                        </p:tav>
                                      </p:tavLst>
                                    </p:anim>
                                    <p:anim calcmode="lin" valueType="num">
                                      <p:cBhvr additive="base">
                                        <p:cTn id="8" dur="500" fill="hold"/>
                                        <p:tgtEl>
                                          <p:spTgt spid="532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2209799" y="381000"/>
            <a:ext cx="9211235" cy="5715000"/>
          </a:xfrm>
        </p:spPr>
        <p:txBody>
          <a:bodyPr/>
          <a:lstStyle/>
          <a:p>
            <a:pPr eaLnBrk="1" hangingPunct="1">
              <a:lnSpc>
                <a:spcPct val="150000"/>
              </a:lnSpc>
            </a:pPr>
            <a:r>
              <a:rPr lang="zh-CN" altLang="en-US" dirty="0">
                <a:latin typeface="宋体" panose="02010600030101010101" pitchFamily="2" charset="-122"/>
              </a:rPr>
              <a:t>循环式活性污泥法</a:t>
            </a:r>
            <a:r>
              <a:rPr lang="en-US" altLang="zh-CN" dirty="0">
                <a:latin typeface="宋体" panose="02010600030101010101" pitchFamily="2" charset="-122"/>
              </a:rPr>
              <a:t>(CASS</a:t>
            </a:r>
            <a:r>
              <a:rPr lang="en-US" altLang="zh-CN" dirty="0"/>
              <a:t>—</a:t>
            </a:r>
            <a:r>
              <a:rPr lang="en-US" altLang="zh-CN" dirty="0">
                <a:latin typeface="宋体" panose="02010600030101010101" pitchFamily="2" charset="-122"/>
              </a:rPr>
              <a:t>Cyclic Activated Sludge System)</a:t>
            </a:r>
            <a:r>
              <a:rPr lang="zh-CN" altLang="en-US" dirty="0">
                <a:latin typeface="宋体" panose="02010600030101010101" pitchFamily="2" charset="-122"/>
              </a:rPr>
              <a:t>是</a:t>
            </a:r>
            <a:r>
              <a:rPr lang="en-US" altLang="zh-CN" dirty="0" err="1">
                <a:latin typeface="宋体" panose="02010600030101010101" pitchFamily="2" charset="-122"/>
              </a:rPr>
              <a:t>Gotonszy</a:t>
            </a:r>
            <a:r>
              <a:rPr lang="zh-CN" altLang="en-US" dirty="0">
                <a:latin typeface="宋体" panose="02010600030101010101" pitchFamily="2" charset="-122"/>
              </a:rPr>
              <a:t>教授在</a:t>
            </a:r>
            <a:r>
              <a:rPr lang="en-US" altLang="zh-CN" dirty="0">
                <a:latin typeface="宋体" panose="02010600030101010101" pitchFamily="2" charset="-122"/>
              </a:rPr>
              <a:t>ICEAS</a:t>
            </a:r>
            <a:r>
              <a:rPr lang="zh-CN" altLang="en-US" dirty="0">
                <a:latin typeface="宋体" panose="02010600030101010101" pitchFamily="2" charset="-122"/>
              </a:rPr>
              <a:t>工艺的基础上开发出来的</a:t>
            </a:r>
            <a:r>
              <a:rPr lang="en-US" altLang="zh-CN" dirty="0">
                <a:latin typeface="宋体" panose="02010600030101010101" pitchFamily="2" charset="-122"/>
              </a:rPr>
              <a:t>,</a:t>
            </a:r>
            <a:r>
              <a:rPr lang="zh-CN" altLang="en-US" dirty="0">
                <a:latin typeface="宋体" panose="02010600030101010101" pitchFamily="2" charset="-122"/>
              </a:rPr>
              <a:t>是</a:t>
            </a:r>
            <a:r>
              <a:rPr lang="en-US" altLang="zh-CN" dirty="0">
                <a:latin typeface="宋体" panose="02010600030101010101" pitchFamily="2" charset="-122"/>
              </a:rPr>
              <a:t>SBR</a:t>
            </a:r>
            <a:r>
              <a:rPr lang="zh-CN" altLang="en-US" dirty="0">
                <a:latin typeface="宋体" panose="02010600030101010101" pitchFamily="2" charset="-122"/>
              </a:rPr>
              <a:t>工艺的一种新形式。将</a:t>
            </a:r>
            <a:r>
              <a:rPr lang="en-US" altLang="zh-CN" dirty="0">
                <a:latin typeface="宋体" panose="02010600030101010101" pitchFamily="2" charset="-122"/>
              </a:rPr>
              <a:t>ICEAS</a:t>
            </a:r>
            <a:r>
              <a:rPr lang="zh-CN" altLang="en-US" dirty="0">
                <a:latin typeface="宋体" panose="02010600030101010101" pitchFamily="2" charset="-122"/>
              </a:rPr>
              <a:t>的预反应区用容积更小，设计更加合理优化的生物选择器代替。通常</a:t>
            </a:r>
            <a:r>
              <a:rPr lang="en-US" altLang="zh-CN" dirty="0">
                <a:latin typeface="宋体" panose="02010600030101010101" pitchFamily="2" charset="-122"/>
              </a:rPr>
              <a:t>CASS</a:t>
            </a:r>
            <a:r>
              <a:rPr lang="zh-CN" altLang="en-US" dirty="0">
                <a:latin typeface="宋体" panose="02010600030101010101" pitchFamily="2" charset="-122"/>
              </a:rPr>
              <a:t>池分三个反应区：生物选择器、缺氧区和好氧区，容积比一般为</a:t>
            </a:r>
            <a:r>
              <a:rPr lang="en-US" altLang="zh-CN" dirty="0">
                <a:latin typeface="宋体" panose="02010600030101010101" pitchFamily="2" charset="-122"/>
              </a:rPr>
              <a:t>1</a:t>
            </a:r>
            <a:r>
              <a:rPr lang="zh-CN" altLang="en-US" dirty="0">
                <a:latin typeface="宋体" panose="02010600030101010101" pitchFamily="2" charset="-122"/>
              </a:rPr>
              <a:t>：</a:t>
            </a:r>
            <a:r>
              <a:rPr lang="en-US" altLang="zh-CN" dirty="0">
                <a:latin typeface="宋体" panose="02010600030101010101" pitchFamily="2" charset="-122"/>
              </a:rPr>
              <a:t>5</a:t>
            </a:r>
            <a:r>
              <a:rPr lang="zh-CN" altLang="en-US" dirty="0">
                <a:latin typeface="宋体" panose="02010600030101010101" pitchFamily="2" charset="-122"/>
              </a:rPr>
              <a:t>：</a:t>
            </a:r>
            <a:r>
              <a:rPr lang="en-US" altLang="zh-CN" dirty="0">
                <a:latin typeface="宋体" panose="02010600030101010101" pitchFamily="2" charset="-122"/>
              </a:rPr>
              <a:t>30</a:t>
            </a:r>
            <a:r>
              <a:rPr lang="zh-CN" altLang="en-US" dirty="0">
                <a:latin typeface="宋体" panose="02010600030101010101" pitchFamily="2" charset="-122"/>
              </a:rPr>
              <a:t>。整个过程间歇运行，进水同时曝气并污泥回流。该处理系统具有除氮脱磷功能。</a:t>
            </a:r>
            <a:r>
              <a:rPr lang="zh-CN" altLang="en-US" dirty="0"/>
              <a:t> </a:t>
            </a:r>
            <a:endParaRPr lang="zh-CN" altLang="en-US" dirty="0"/>
          </a:p>
        </p:txBody>
      </p:sp>
      <p:sp>
        <p:nvSpPr>
          <p:cNvPr id="2" name="文本框 1"/>
          <p:cNvSpPr txBox="1"/>
          <p:nvPr/>
        </p:nvSpPr>
        <p:spPr>
          <a:xfrm>
            <a:off x="2485390" y="17462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ox(in)">
                                      <p:cBhvr>
                                        <p:cTn id="7" dur="500"/>
                                        <p:tgtEl>
                                          <p:spTgt spid="61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descr="image0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15553" y="1479176"/>
            <a:ext cx="7467600" cy="445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243455" y="2901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4277"/>
                                        </p:tgtEl>
                                        <p:attrNameLst>
                                          <p:attrName>style.visibility</p:attrName>
                                        </p:attrNameLst>
                                      </p:cBhvr>
                                      <p:to>
                                        <p:strVal val="visible"/>
                                      </p:to>
                                    </p:set>
                                    <p:anim calcmode="lin" valueType="num">
                                      <p:cBhvr additive="base">
                                        <p:cTn id="7" dur="500" fill="hold"/>
                                        <p:tgtEl>
                                          <p:spTgt spid="54277"/>
                                        </p:tgtEl>
                                        <p:attrNameLst>
                                          <p:attrName>ppt_x</p:attrName>
                                        </p:attrNameLst>
                                      </p:cBhvr>
                                      <p:tavLst>
                                        <p:tav tm="0">
                                          <p:val>
                                            <p:strVal val="#ppt_x"/>
                                          </p:val>
                                        </p:tav>
                                        <p:tav tm="100000">
                                          <p:val>
                                            <p:strVal val="#ppt_x"/>
                                          </p:val>
                                        </p:tav>
                                      </p:tavLst>
                                    </p:anim>
                                    <p:anim calcmode="lin" valueType="num">
                                      <p:cBhvr additive="base">
                                        <p:cTn id="8" dur="500" fill="hold"/>
                                        <p:tgtEl>
                                          <p:spTgt spid="542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376055" y="822960"/>
            <a:ext cx="9428018" cy="5638800"/>
          </a:xfrm>
        </p:spPr>
        <p:txBody>
          <a:bodyPr/>
          <a:lstStyle/>
          <a:p>
            <a:pPr eaLnBrk="1" hangingPunct="1">
              <a:lnSpc>
                <a:spcPct val="150000"/>
              </a:lnSpc>
            </a:pPr>
            <a:r>
              <a:rPr lang="zh-CN" altLang="en-US" dirty="0"/>
              <a:t>交替式生物处理池</a:t>
            </a:r>
            <a:r>
              <a:rPr lang="zh-CN" altLang="en-US" dirty="0">
                <a:latin typeface="宋体" panose="02010600030101010101" pitchFamily="2" charset="-122"/>
              </a:rPr>
              <a:t>（</a:t>
            </a:r>
            <a:r>
              <a:rPr lang="en-US" altLang="zh-CN" dirty="0">
                <a:latin typeface="宋体" panose="02010600030101010101" pitchFamily="2" charset="-122"/>
              </a:rPr>
              <a:t>UNITANK</a:t>
            </a:r>
            <a:r>
              <a:rPr lang="zh-CN" altLang="en-US" dirty="0">
                <a:latin typeface="宋体" panose="02010600030101010101" pitchFamily="2" charset="-122"/>
              </a:rPr>
              <a:t>）单元水池活性污泥处理系统是比利时</a:t>
            </a:r>
            <a:r>
              <a:rPr lang="en-US" altLang="zh-CN" dirty="0">
                <a:latin typeface="宋体" panose="02010600030101010101" pitchFamily="2" charset="-122"/>
              </a:rPr>
              <a:t>SEGHERS</a:t>
            </a:r>
            <a:r>
              <a:rPr lang="zh-CN" altLang="en-US" dirty="0">
                <a:latin typeface="宋体" panose="02010600030101010101" pitchFamily="2" charset="-122"/>
              </a:rPr>
              <a:t>公司提出的，它是</a:t>
            </a:r>
            <a:r>
              <a:rPr lang="en-US" altLang="zh-CN" dirty="0">
                <a:latin typeface="宋体" panose="02010600030101010101" pitchFamily="2" charset="-122"/>
              </a:rPr>
              <a:t>SBR</a:t>
            </a:r>
            <a:r>
              <a:rPr lang="zh-CN" altLang="en-US" dirty="0">
                <a:latin typeface="宋体" panose="02010600030101010101" pitchFamily="2" charset="-122"/>
              </a:rPr>
              <a:t>工艺的又一种变形。它集合了</a:t>
            </a:r>
            <a:r>
              <a:rPr lang="en-US" altLang="zh-CN" dirty="0">
                <a:latin typeface="宋体" panose="02010600030101010101" pitchFamily="2" charset="-122"/>
              </a:rPr>
              <a:t>SBR</a:t>
            </a:r>
            <a:r>
              <a:rPr lang="zh-CN" altLang="en-US" dirty="0">
                <a:latin typeface="宋体" panose="02010600030101010101" pitchFamily="2" charset="-122"/>
              </a:rPr>
              <a:t>工艺和氧化沟工艺的特点，一体化设计使整个系统连续进水连续出水，而单个池子相对为间歇进水间歇排水。此系统可以灵活的进行时间和空间控制，适当的增大水力停留时间，可以实现污水的脱氮除磷。</a:t>
            </a:r>
            <a:r>
              <a:rPr lang="zh-CN" altLang="en-US" dirty="0"/>
              <a:t> </a:t>
            </a:r>
            <a:endParaRPr lang="zh-CN" altLang="en-US" dirty="0"/>
          </a:p>
        </p:txBody>
      </p:sp>
      <p:sp>
        <p:nvSpPr>
          <p:cNvPr id="2" name="文本框 1"/>
          <p:cNvSpPr txBox="1"/>
          <p:nvPr/>
        </p:nvSpPr>
        <p:spPr>
          <a:xfrm>
            <a:off x="2506345" y="2901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98" name="Object 2"/>
          <p:cNvGraphicFramePr>
            <a:graphicFrameLocks noChangeAspect="1"/>
          </p:cNvGraphicFramePr>
          <p:nvPr/>
        </p:nvGraphicFramePr>
        <p:xfrm>
          <a:off x="4596938" y="311150"/>
          <a:ext cx="4876800" cy="3041650"/>
        </p:xfrm>
        <a:graphic>
          <a:graphicData uri="http://schemas.openxmlformats.org/presentationml/2006/ole">
            <mc:AlternateContent xmlns:mc="http://schemas.openxmlformats.org/markup-compatibility/2006">
              <mc:Choice xmlns:v="urn:schemas-microsoft-com:vml" Requires="v">
                <p:oleObj spid="_x0000_s5196" name="Photo Editor 照片" r:id="rId1" imgW="2962275" imgH="1847850" progId="MSPhotoEd.3">
                  <p:embed/>
                </p:oleObj>
              </mc:Choice>
              <mc:Fallback>
                <p:oleObj name="Photo Editor 照片" r:id="rId1" imgW="2962275" imgH="1847850" progId="MSPhotoEd.3">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6938" y="311150"/>
                        <a:ext cx="4876800" cy="304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5299" name="Object 3"/>
          <p:cNvGraphicFramePr>
            <a:graphicFrameLocks noChangeAspect="1"/>
          </p:cNvGraphicFramePr>
          <p:nvPr/>
        </p:nvGraphicFramePr>
        <p:xfrm>
          <a:off x="4596938" y="3502429"/>
          <a:ext cx="4876800" cy="2935288"/>
        </p:xfrm>
        <a:graphic>
          <a:graphicData uri="http://schemas.openxmlformats.org/presentationml/2006/ole">
            <mc:AlternateContent xmlns:mc="http://schemas.openxmlformats.org/markup-compatibility/2006">
              <mc:Choice xmlns:v="urn:schemas-microsoft-com:vml" Requires="v">
                <p:oleObj spid="_x0000_s5197" name="Photo Editor 照片" r:id="rId3" imgW="3086100" imgH="1857375" progId="MSPhotoEd.3">
                  <p:embed/>
                </p:oleObj>
              </mc:Choice>
              <mc:Fallback>
                <p:oleObj name="Photo Editor 照片" r:id="rId3" imgW="3086100" imgH="1857375" progId="MSPhotoEd.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6938" y="3502429"/>
                        <a:ext cx="4876800" cy="293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253615" y="16446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additive="base">
                                        <p:cTn id="7" dur="500" fill="hold"/>
                                        <p:tgtEl>
                                          <p:spTgt spid="55298"/>
                                        </p:tgtEl>
                                        <p:attrNameLst>
                                          <p:attrName>ppt_x</p:attrName>
                                        </p:attrNameLst>
                                      </p:cBhvr>
                                      <p:tavLst>
                                        <p:tav tm="0">
                                          <p:val>
                                            <p:strVal val="0-#ppt_w/2"/>
                                          </p:val>
                                        </p:tav>
                                        <p:tav tm="100000">
                                          <p:val>
                                            <p:strVal val="#ppt_x"/>
                                          </p:val>
                                        </p:tav>
                                      </p:tavLst>
                                    </p:anim>
                                    <p:anim calcmode="lin" valueType="num">
                                      <p:cBhvr additive="base">
                                        <p:cTn id="8" dur="500" fill="hold"/>
                                        <p:tgtEl>
                                          <p:spTgt spid="552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5299"/>
                                        </p:tgtEl>
                                        <p:attrNameLst>
                                          <p:attrName>style.visibility</p:attrName>
                                        </p:attrNameLst>
                                      </p:cBhvr>
                                      <p:to>
                                        <p:strVal val="visible"/>
                                      </p:to>
                                    </p:set>
                                    <p:anim calcmode="lin" valueType="num">
                                      <p:cBhvr additive="base">
                                        <p:cTn id="13" dur="500" fill="hold"/>
                                        <p:tgtEl>
                                          <p:spTgt spid="55299"/>
                                        </p:tgtEl>
                                        <p:attrNameLst>
                                          <p:attrName>ppt_x</p:attrName>
                                        </p:attrNameLst>
                                      </p:cBhvr>
                                      <p:tavLst>
                                        <p:tav tm="0">
                                          <p:val>
                                            <p:strVal val="0-#ppt_w/2"/>
                                          </p:val>
                                        </p:tav>
                                        <p:tav tm="100000">
                                          <p:val>
                                            <p:strVal val="#ppt_x"/>
                                          </p:val>
                                        </p:tav>
                                      </p:tavLst>
                                    </p:anim>
                                    <p:anim calcmode="lin" valueType="num">
                                      <p:cBhvr additive="base">
                                        <p:cTn id="14" dur="500" fill="hold"/>
                                        <p:tgtEl>
                                          <p:spTgt spid="552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096000" y="3429000"/>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32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5928" y="1943793"/>
            <a:ext cx="7178675"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文本框 1"/>
          <p:cNvSpPr txBox="1"/>
          <p:nvPr/>
        </p:nvSpPr>
        <p:spPr>
          <a:xfrm>
            <a:off x="2327910" y="39560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6326"/>
                                        </p:tgtEl>
                                        <p:attrNameLst>
                                          <p:attrName>style.visibility</p:attrName>
                                        </p:attrNameLst>
                                      </p:cBhvr>
                                      <p:to>
                                        <p:strVal val="visible"/>
                                      </p:to>
                                    </p:set>
                                    <p:animEffect transition="in" filter="box(in)">
                                      <p:cBhvr>
                                        <p:cTn id="7" dur="500"/>
                                        <p:tgtEl>
                                          <p:spTgt spid="56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592909" y="838329"/>
            <a:ext cx="9703724" cy="1143000"/>
          </a:xfrm>
        </p:spPr>
        <p:txBody>
          <a:bodyPr/>
          <a:lstStyle/>
          <a:p>
            <a:pPr eaLnBrk="1" hangingPunct="1">
              <a:defRPr/>
            </a:pPr>
            <a:r>
              <a:rPr lang="en-US" altLang="zh-CN" dirty="0">
                <a:latin typeface="宋体" panose="02010600030101010101" pitchFamily="2" charset="-122"/>
              </a:rPr>
              <a:t>SRB</a:t>
            </a:r>
            <a:r>
              <a:rPr lang="zh-CN" altLang="en-US" dirty="0">
                <a:latin typeface="宋体" panose="02010600030101010101" pitchFamily="2" charset="-122"/>
              </a:rPr>
              <a:t>反应器的优点</a:t>
            </a:r>
            <a:r>
              <a:rPr lang="zh-CN" altLang="en-US" dirty="0"/>
              <a:t> </a:t>
            </a:r>
            <a:endParaRPr lang="zh-CN" altLang="en-US" dirty="0"/>
          </a:p>
        </p:txBody>
      </p:sp>
      <p:sp>
        <p:nvSpPr>
          <p:cNvPr id="10243" name="Rectangle 3"/>
          <p:cNvSpPr>
            <a:spLocks noGrp="1" noChangeArrowheads="1"/>
          </p:cNvSpPr>
          <p:nvPr>
            <p:ph type="body" idx="1"/>
          </p:nvPr>
        </p:nvSpPr>
        <p:spPr>
          <a:xfrm>
            <a:off x="3316403" y="2226577"/>
            <a:ext cx="7171113" cy="3568743"/>
          </a:xfrm>
        </p:spPr>
        <p:txBody>
          <a:bodyPr/>
          <a:lstStyle/>
          <a:p>
            <a:pPr eaLnBrk="1" hangingPunct="1">
              <a:buFont typeface="Wingdings" panose="05000000000000000000" pitchFamily="2" charset="2"/>
              <a:buNone/>
            </a:pPr>
            <a:r>
              <a:rPr lang="zh-CN" altLang="en-US" b="1" dirty="0"/>
              <a:t>优 点                              机 理</a:t>
            </a:r>
            <a:endParaRPr lang="zh-CN" altLang="en-US" b="1" dirty="0"/>
          </a:p>
          <a:p>
            <a:pPr eaLnBrk="1" hangingPunct="1">
              <a:buFont typeface="Wingdings" panose="05000000000000000000" pitchFamily="2" charset="2"/>
              <a:buNone/>
            </a:pPr>
            <a:r>
              <a:rPr lang="zh-CN" altLang="en-US" sz="2400" b="1" dirty="0"/>
              <a:t>沉淀性能好                                理想沉淀理论</a:t>
            </a:r>
            <a:endParaRPr lang="zh-CN" altLang="en-US" sz="2400" b="1" dirty="0"/>
          </a:p>
          <a:p>
            <a:pPr eaLnBrk="1" hangingPunct="1">
              <a:buFont typeface="Wingdings" panose="05000000000000000000" pitchFamily="2" charset="2"/>
              <a:buNone/>
            </a:pPr>
            <a:r>
              <a:rPr lang="zh-CN" altLang="en-US" sz="2400" b="1" dirty="0"/>
              <a:t>有机物去除效率                         高理想推流状态</a:t>
            </a:r>
            <a:endParaRPr lang="zh-CN" altLang="en-US" sz="2400" b="1" dirty="0"/>
          </a:p>
          <a:p>
            <a:pPr eaLnBrk="1" hangingPunct="1">
              <a:buFont typeface="Wingdings" panose="05000000000000000000" pitchFamily="2" charset="2"/>
              <a:buNone/>
            </a:pPr>
            <a:r>
              <a:rPr lang="zh-CN" altLang="en-US" sz="2400" b="1" dirty="0"/>
              <a:t>提高难降解废水的处理效率       生态环境多样性</a:t>
            </a:r>
            <a:endParaRPr lang="zh-CN" altLang="en-US" sz="2400" b="1" dirty="0"/>
          </a:p>
          <a:p>
            <a:pPr eaLnBrk="1" hangingPunct="1">
              <a:buFont typeface="Wingdings" panose="05000000000000000000" pitchFamily="2" charset="2"/>
              <a:buNone/>
            </a:pPr>
            <a:r>
              <a:rPr lang="zh-CN" altLang="en-US" sz="2400" b="1" dirty="0"/>
              <a:t>抑制丝状菌膨胀                         选择性准则</a:t>
            </a:r>
            <a:endParaRPr lang="zh-CN" altLang="en-US" sz="2400" b="1" dirty="0"/>
          </a:p>
          <a:p>
            <a:pPr eaLnBrk="1" hangingPunct="1">
              <a:buFont typeface="Wingdings" panose="05000000000000000000" pitchFamily="2" charset="2"/>
              <a:buNone/>
            </a:pPr>
            <a:r>
              <a:rPr lang="zh-CN" altLang="en-US" sz="1800" b="1" dirty="0"/>
              <a:t>可以除磷脱氮，不需要新增反应器</a:t>
            </a:r>
            <a:r>
              <a:rPr lang="zh-CN" altLang="en-US" sz="2400" b="1" dirty="0"/>
              <a:t>          生态环境多样性</a:t>
            </a:r>
            <a:endParaRPr lang="zh-CN" altLang="en-US" sz="2400" b="1" dirty="0"/>
          </a:p>
          <a:p>
            <a:pPr eaLnBrk="1" hangingPunct="1">
              <a:buFont typeface="Wingdings" panose="05000000000000000000" pitchFamily="2" charset="2"/>
              <a:buNone/>
            </a:pPr>
            <a:r>
              <a:rPr lang="zh-CN" altLang="en-US" sz="1800" b="1" dirty="0"/>
              <a:t>不需二沉池和污泥回流，工艺简单</a:t>
            </a:r>
            <a:r>
              <a:rPr lang="zh-CN" altLang="en-US" sz="2400" b="1" dirty="0"/>
              <a:t>          结构本身特点</a:t>
            </a:r>
            <a:endParaRPr lang="zh-CN" altLang="en-US" sz="2400" b="1" dirty="0"/>
          </a:p>
        </p:txBody>
      </p:sp>
      <p:sp>
        <p:nvSpPr>
          <p:cNvPr id="2" name="文本框 1"/>
          <p:cNvSpPr txBox="1"/>
          <p:nvPr/>
        </p:nvSpPr>
        <p:spPr>
          <a:xfrm>
            <a:off x="2379980"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ppt_x"/>
                                          </p:val>
                                        </p:tav>
                                        <p:tav tm="100000">
                                          <p:val>
                                            <p:strVal val="#ppt_x"/>
                                          </p:val>
                                        </p:tav>
                                      </p:tavLst>
                                    </p:anim>
                                    <p:anim calcmode="lin" valueType="num">
                                      <p:cBhvr additive="base">
                                        <p:cTn id="8"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Effect transition="in" filter="box(in)">
                                      <p:cBhvr>
                                        <p:cTn id="13" dur="500"/>
                                        <p:tgtEl>
                                          <p:spTgt spid="1024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0243">
                                            <p:txEl>
                                              <p:pRg st="1" end="1"/>
                                            </p:txEl>
                                          </p:spTgt>
                                        </p:tgtEl>
                                        <p:attrNameLst>
                                          <p:attrName>style.visibility</p:attrName>
                                        </p:attrNameLst>
                                      </p:cBhvr>
                                      <p:to>
                                        <p:strVal val="visible"/>
                                      </p:to>
                                    </p:set>
                                    <p:animEffect transition="in" filter="box(in)">
                                      <p:cBhvr>
                                        <p:cTn id="18" dur="500"/>
                                        <p:tgtEl>
                                          <p:spTgt spid="1024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243">
                                            <p:txEl>
                                              <p:pRg st="2" end="2"/>
                                            </p:txEl>
                                          </p:spTgt>
                                        </p:tgtEl>
                                        <p:attrNameLst>
                                          <p:attrName>style.visibility</p:attrName>
                                        </p:attrNameLst>
                                      </p:cBhvr>
                                      <p:to>
                                        <p:strVal val="visible"/>
                                      </p:to>
                                    </p:set>
                                    <p:animEffect transition="in" filter="box(in)">
                                      <p:cBhvr>
                                        <p:cTn id="23" dur="500"/>
                                        <p:tgtEl>
                                          <p:spTgt spid="1024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0243">
                                            <p:txEl>
                                              <p:pRg st="3" end="3"/>
                                            </p:txEl>
                                          </p:spTgt>
                                        </p:tgtEl>
                                        <p:attrNameLst>
                                          <p:attrName>style.visibility</p:attrName>
                                        </p:attrNameLst>
                                      </p:cBhvr>
                                      <p:to>
                                        <p:strVal val="visible"/>
                                      </p:to>
                                    </p:set>
                                    <p:animEffect transition="in" filter="box(in)">
                                      <p:cBhvr>
                                        <p:cTn id="28" dur="500"/>
                                        <p:tgtEl>
                                          <p:spTgt spid="1024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0243">
                                            <p:txEl>
                                              <p:pRg st="4" end="4"/>
                                            </p:txEl>
                                          </p:spTgt>
                                        </p:tgtEl>
                                        <p:attrNameLst>
                                          <p:attrName>style.visibility</p:attrName>
                                        </p:attrNameLst>
                                      </p:cBhvr>
                                      <p:to>
                                        <p:strVal val="visible"/>
                                      </p:to>
                                    </p:set>
                                    <p:animEffect transition="in" filter="box(in)">
                                      <p:cBhvr>
                                        <p:cTn id="33" dur="500"/>
                                        <p:tgtEl>
                                          <p:spTgt spid="1024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0243">
                                            <p:txEl>
                                              <p:pRg st="5" end="5"/>
                                            </p:txEl>
                                          </p:spTgt>
                                        </p:tgtEl>
                                        <p:attrNameLst>
                                          <p:attrName>style.visibility</p:attrName>
                                        </p:attrNameLst>
                                      </p:cBhvr>
                                      <p:to>
                                        <p:strVal val="visible"/>
                                      </p:to>
                                    </p:set>
                                    <p:animEffect transition="in" filter="box(in)">
                                      <p:cBhvr>
                                        <p:cTn id="38" dur="500"/>
                                        <p:tgtEl>
                                          <p:spTgt spid="1024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0243">
                                            <p:txEl>
                                              <p:pRg st="6" end="6"/>
                                            </p:txEl>
                                          </p:spTgt>
                                        </p:tgtEl>
                                        <p:attrNameLst>
                                          <p:attrName>style.visibility</p:attrName>
                                        </p:attrNameLst>
                                      </p:cBhvr>
                                      <p:to>
                                        <p:strVal val="visible"/>
                                      </p:to>
                                    </p:set>
                                    <p:animEffect transition="in" filter="box(in)">
                                      <p:cBhvr>
                                        <p:cTn id="43"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autoUpdateAnimBg="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41350" y="515938"/>
            <a:ext cx="10972800" cy="1143000"/>
          </a:xfrm>
        </p:spPr>
        <p:txBody>
          <a:bodyPr/>
          <a:lstStyle/>
          <a:p>
            <a:pPr eaLnBrk="1" hangingPunct="1">
              <a:defRPr/>
            </a:pPr>
            <a:r>
              <a:rPr lang="en-US" altLang="zh-CN">
                <a:latin typeface="宋体" panose="02010600030101010101" pitchFamily="2" charset="-122"/>
              </a:rPr>
              <a:t>SBR</a:t>
            </a:r>
            <a:r>
              <a:rPr lang="zh-CN" altLang="en-US">
                <a:latin typeface="宋体" panose="02010600030101010101" pitchFamily="2" charset="-122"/>
              </a:rPr>
              <a:t>反应器的缺点</a:t>
            </a:r>
            <a:endParaRPr lang="zh-CN" altLang="en-US">
              <a:latin typeface="宋体" panose="02010600030101010101" pitchFamily="2" charset="-122"/>
            </a:endParaRPr>
          </a:p>
        </p:txBody>
      </p:sp>
      <p:sp>
        <p:nvSpPr>
          <p:cNvPr id="11267" name="Rectangle 3"/>
          <p:cNvSpPr>
            <a:spLocks noGrp="1" noChangeArrowheads="1"/>
          </p:cNvSpPr>
          <p:nvPr>
            <p:ph type="body" idx="1"/>
          </p:nvPr>
        </p:nvSpPr>
        <p:spPr>
          <a:xfrm>
            <a:off x="2044931" y="1600201"/>
            <a:ext cx="9692640" cy="4525963"/>
          </a:xfrm>
        </p:spPr>
        <p:txBody>
          <a:bodyPr/>
          <a:lstStyle/>
          <a:p>
            <a:pPr algn="just" eaLnBrk="1" hangingPunct="1">
              <a:lnSpc>
                <a:spcPct val="150000"/>
              </a:lnSpc>
            </a:pPr>
            <a:r>
              <a:rPr lang="zh-CN" altLang="en-US" sz="2800" dirty="0">
                <a:latin typeface="宋体" panose="02010600030101010101" pitchFamily="2" charset="-122"/>
              </a:rPr>
              <a:t>连续进水时，对于单一</a:t>
            </a:r>
            <a:r>
              <a:rPr lang="en-US" altLang="zh-CN" sz="2800" dirty="0">
                <a:latin typeface="宋体" panose="02010600030101010101" pitchFamily="2" charset="-122"/>
              </a:rPr>
              <a:t>SBR</a:t>
            </a:r>
            <a:r>
              <a:rPr lang="zh-CN" altLang="en-US" sz="2800" dirty="0">
                <a:latin typeface="宋体" panose="02010600030101010101" pitchFamily="2" charset="-122"/>
              </a:rPr>
              <a:t>反应器需要较大的调节池。</a:t>
            </a:r>
            <a:endParaRPr lang="zh-CN" altLang="en-US" sz="2800" dirty="0">
              <a:latin typeface="宋体" panose="02010600030101010101" pitchFamily="2" charset="-122"/>
            </a:endParaRPr>
          </a:p>
          <a:p>
            <a:pPr algn="just" eaLnBrk="1" hangingPunct="1">
              <a:lnSpc>
                <a:spcPct val="150000"/>
              </a:lnSpc>
            </a:pPr>
            <a:r>
              <a:rPr lang="zh-CN" altLang="en-US" sz="2800" dirty="0">
                <a:latin typeface="宋体" panose="02010600030101010101" pitchFamily="2" charset="-122"/>
              </a:rPr>
              <a:t>对于多个</a:t>
            </a:r>
            <a:r>
              <a:rPr lang="en-US" altLang="zh-CN" sz="2800" dirty="0">
                <a:latin typeface="宋体" panose="02010600030101010101" pitchFamily="2" charset="-122"/>
              </a:rPr>
              <a:t>SBR</a:t>
            </a:r>
            <a:r>
              <a:rPr lang="zh-CN" altLang="en-US" sz="2800" dirty="0">
                <a:latin typeface="宋体" panose="02010600030101010101" pitchFamily="2" charset="-122"/>
              </a:rPr>
              <a:t>反应器，其进水和排水的阀门自动切换频繁。</a:t>
            </a:r>
            <a:endParaRPr lang="zh-CN" altLang="en-US" sz="2800" dirty="0">
              <a:latin typeface="宋体" panose="02010600030101010101" pitchFamily="2" charset="-122"/>
            </a:endParaRPr>
          </a:p>
          <a:p>
            <a:pPr algn="just" eaLnBrk="1" hangingPunct="1">
              <a:lnSpc>
                <a:spcPct val="150000"/>
              </a:lnSpc>
            </a:pPr>
            <a:r>
              <a:rPr lang="zh-CN" altLang="en-US" sz="2800" dirty="0">
                <a:latin typeface="宋体" panose="02010600030101010101" pitchFamily="2" charset="-122"/>
              </a:rPr>
              <a:t>无法达到大型污水处理项目之连续进水、出水的要求。</a:t>
            </a:r>
            <a:endParaRPr lang="zh-CN" altLang="en-US" sz="2800" dirty="0">
              <a:latin typeface="宋体" panose="02010600030101010101" pitchFamily="2" charset="-122"/>
            </a:endParaRPr>
          </a:p>
          <a:p>
            <a:pPr algn="just" eaLnBrk="1" hangingPunct="1">
              <a:lnSpc>
                <a:spcPct val="150000"/>
              </a:lnSpc>
            </a:pPr>
            <a:r>
              <a:rPr lang="zh-CN" altLang="en-US" sz="2800" dirty="0">
                <a:latin typeface="宋体" panose="02010600030101010101" pitchFamily="2" charset="-122"/>
              </a:rPr>
              <a:t>设备的闲置率较高。</a:t>
            </a:r>
            <a:endParaRPr lang="zh-CN" altLang="en-US" sz="2800" dirty="0">
              <a:latin typeface="宋体" panose="02010600030101010101" pitchFamily="2" charset="-122"/>
            </a:endParaRPr>
          </a:p>
          <a:p>
            <a:pPr algn="just" eaLnBrk="1" hangingPunct="1">
              <a:lnSpc>
                <a:spcPct val="150000"/>
              </a:lnSpc>
            </a:pPr>
            <a:r>
              <a:rPr lang="zh-CN" altLang="en-US" sz="2800" dirty="0">
                <a:latin typeface="宋体" panose="02010600030101010101" pitchFamily="2" charset="-122"/>
              </a:rPr>
              <a:t>污水提升水头损失较大。</a:t>
            </a:r>
            <a:endParaRPr lang="zh-CN" altLang="en-US" sz="2800" dirty="0">
              <a:latin typeface="宋体" panose="02010600030101010101" pitchFamily="2" charset="-122"/>
            </a:endParaRPr>
          </a:p>
          <a:p>
            <a:pPr algn="just" eaLnBrk="1" hangingPunct="1">
              <a:lnSpc>
                <a:spcPct val="150000"/>
              </a:lnSpc>
            </a:pPr>
            <a:r>
              <a:rPr lang="zh-CN" altLang="en-US" sz="2800" dirty="0">
                <a:latin typeface="宋体" panose="02010600030101010101" pitchFamily="2" charset="-122"/>
              </a:rPr>
              <a:t>如果需要后处理，则需要较大容积的调节池。</a:t>
            </a:r>
            <a:endParaRPr lang="zh-CN" altLang="en-US" sz="2800" dirty="0">
              <a:latin typeface="宋体" panose="02010600030101010101" pitchFamily="2" charset="-122"/>
            </a:endParaRPr>
          </a:p>
        </p:txBody>
      </p:sp>
      <p:sp>
        <p:nvSpPr>
          <p:cNvPr id="2" name="文本框 1"/>
          <p:cNvSpPr txBox="1"/>
          <p:nvPr/>
        </p:nvSpPr>
        <p:spPr>
          <a:xfrm>
            <a:off x="2390775" y="19621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ppt_x"/>
                                          </p:val>
                                        </p:tav>
                                        <p:tav tm="100000">
                                          <p:val>
                                            <p:strVal val="#ppt_x"/>
                                          </p:val>
                                        </p:tav>
                                      </p:tavLst>
                                    </p:anim>
                                    <p:anim calcmode="lin" valueType="num">
                                      <p:cBhvr additive="base">
                                        <p:cTn id="8"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1267">
                                            <p:txEl>
                                              <p:pRg st="0" end="0"/>
                                            </p:txEl>
                                          </p:spTgt>
                                        </p:tgtEl>
                                        <p:attrNameLst>
                                          <p:attrName>style.visibility</p:attrName>
                                        </p:attrNameLst>
                                      </p:cBhvr>
                                      <p:to>
                                        <p:strVal val="visible"/>
                                      </p:to>
                                    </p:set>
                                    <p:animEffect transition="in" filter="box(in)">
                                      <p:cBhvr>
                                        <p:cTn id="13" dur="500"/>
                                        <p:tgtEl>
                                          <p:spTgt spid="11267">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1267">
                                            <p:txEl>
                                              <p:pRg st="1" end="1"/>
                                            </p:txEl>
                                          </p:spTgt>
                                        </p:tgtEl>
                                        <p:attrNameLst>
                                          <p:attrName>style.visibility</p:attrName>
                                        </p:attrNameLst>
                                      </p:cBhvr>
                                      <p:to>
                                        <p:strVal val="visible"/>
                                      </p:to>
                                    </p:set>
                                    <p:animEffect transition="in" filter="box(in)">
                                      <p:cBhvr>
                                        <p:cTn id="18" dur="500"/>
                                        <p:tgtEl>
                                          <p:spTgt spid="11267">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Effect transition="in" filter="box(in)">
                                      <p:cBhvr>
                                        <p:cTn id="23" dur="500"/>
                                        <p:tgtEl>
                                          <p:spTgt spid="11267">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267">
                                            <p:txEl>
                                              <p:pRg st="3" end="3"/>
                                            </p:txEl>
                                          </p:spTgt>
                                        </p:tgtEl>
                                        <p:attrNameLst>
                                          <p:attrName>style.visibility</p:attrName>
                                        </p:attrNameLst>
                                      </p:cBhvr>
                                      <p:to>
                                        <p:strVal val="visible"/>
                                      </p:to>
                                    </p:set>
                                    <p:animEffect transition="in" filter="box(in)">
                                      <p:cBhvr>
                                        <p:cTn id="28" dur="500"/>
                                        <p:tgtEl>
                                          <p:spTgt spid="11267">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1267">
                                            <p:txEl>
                                              <p:pRg st="4" end="4"/>
                                            </p:txEl>
                                          </p:spTgt>
                                        </p:tgtEl>
                                        <p:attrNameLst>
                                          <p:attrName>style.visibility</p:attrName>
                                        </p:attrNameLst>
                                      </p:cBhvr>
                                      <p:to>
                                        <p:strVal val="visible"/>
                                      </p:to>
                                    </p:set>
                                    <p:animEffect transition="in" filter="box(in)">
                                      <p:cBhvr>
                                        <p:cTn id="33" dur="500"/>
                                        <p:tgtEl>
                                          <p:spTgt spid="1126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1267">
                                            <p:txEl>
                                              <p:pRg st="5" end="5"/>
                                            </p:txEl>
                                          </p:spTgt>
                                        </p:tgtEl>
                                        <p:attrNameLst>
                                          <p:attrName>style.visibility</p:attrName>
                                        </p:attrNameLst>
                                      </p:cBhvr>
                                      <p:to>
                                        <p:strVal val="visible"/>
                                      </p:to>
                                    </p:set>
                                    <p:animEffect transition="in" filter="box(in)">
                                      <p:cBhvr>
                                        <p:cTn id="38"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autoUpdateAnimBg="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327562" y="509536"/>
            <a:ext cx="9105207" cy="1143000"/>
          </a:xfrm>
        </p:spPr>
        <p:txBody>
          <a:bodyPr/>
          <a:lstStyle/>
          <a:p>
            <a:pPr eaLnBrk="1" hangingPunct="1">
              <a:defRPr/>
            </a:pPr>
            <a:r>
              <a:rPr lang="en-US" altLang="zh-CN" dirty="0">
                <a:latin typeface="宋体" panose="02010600030101010101" pitchFamily="2" charset="-122"/>
              </a:rPr>
              <a:t>SBR</a:t>
            </a:r>
            <a:r>
              <a:rPr lang="zh-CN" altLang="en-US" dirty="0">
                <a:latin typeface="宋体" panose="02010600030101010101" pitchFamily="2" charset="-122"/>
              </a:rPr>
              <a:t>反应器面临的问题</a:t>
            </a:r>
            <a:endParaRPr lang="zh-CN" altLang="en-US" dirty="0">
              <a:latin typeface="宋体" panose="02010600030101010101" pitchFamily="2" charset="-122"/>
            </a:endParaRPr>
          </a:p>
        </p:txBody>
      </p:sp>
      <p:sp>
        <p:nvSpPr>
          <p:cNvPr id="12291" name="Rectangle 3"/>
          <p:cNvSpPr>
            <a:spLocks noGrp="1" noChangeArrowheads="1"/>
          </p:cNvSpPr>
          <p:nvPr>
            <p:ph type="body" idx="1"/>
          </p:nvPr>
        </p:nvSpPr>
        <p:spPr>
          <a:xfrm>
            <a:off x="2177934" y="1600201"/>
            <a:ext cx="9404465" cy="4525963"/>
          </a:xfrm>
        </p:spPr>
        <p:txBody>
          <a:bodyPr/>
          <a:lstStyle/>
          <a:p>
            <a:pPr eaLnBrk="1" hangingPunct="1">
              <a:lnSpc>
                <a:spcPct val="150000"/>
              </a:lnSpc>
            </a:pPr>
            <a:r>
              <a:rPr lang="zh-CN" altLang="en-US" sz="2400" dirty="0">
                <a:latin typeface="宋体" panose="02010600030101010101" pitchFamily="2" charset="-122"/>
              </a:rPr>
              <a:t>基础研究方面</a:t>
            </a:r>
            <a:br>
              <a:rPr lang="zh-CN" altLang="en-US" sz="2400" b="1" dirty="0">
                <a:latin typeface="宋体" panose="02010600030101010101" pitchFamily="2" charset="-122"/>
              </a:rPr>
            </a:br>
            <a:r>
              <a:rPr lang="zh-CN" altLang="en-US" sz="2400" b="1" dirty="0">
                <a:latin typeface="宋体" panose="02010600030101010101" pitchFamily="2" charset="-122"/>
              </a:rPr>
              <a:t> </a:t>
            </a:r>
            <a:r>
              <a:rPr lang="zh-CN" altLang="en-US" sz="2400" dirty="0">
                <a:latin typeface="宋体" panose="02010600030101010101" pitchFamily="2" charset="-122"/>
              </a:rPr>
              <a:t>①关于污水在非稳定状态下活性污泥微生物代谢理论的研究；</a:t>
            </a:r>
            <a:br>
              <a:rPr lang="zh-CN" altLang="en-US" sz="2400" dirty="0">
                <a:latin typeface="宋体" panose="02010600030101010101" pitchFamily="2" charset="-122"/>
              </a:rPr>
            </a:br>
            <a:r>
              <a:rPr lang="zh-CN" altLang="en-US" sz="2400" dirty="0">
                <a:latin typeface="宋体" panose="02010600030101010101" pitchFamily="2" charset="-122"/>
              </a:rPr>
              <a:t> ②关于厌氧、好氧状态的反复交替对微生物活性和种群分布的影响；</a:t>
            </a:r>
            <a:br>
              <a:rPr lang="zh-CN" altLang="en-US" sz="2400" dirty="0">
                <a:latin typeface="宋体" panose="02010600030101010101" pitchFamily="2" charset="-122"/>
              </a:rPr>
            </a:br>
            <a:r>
              <a:rPr lang="zh-CN" altLang="en-US" sz="2400" dirty="0">
                <a:latin typeface="宋体" panose="02010600030101010101" pitchFamily="2" charset="-122"/>
              </a:rPr>
              <a:t> ③可同时除磷、脱氮的微生物机理的研究。</a:t>
            </a:r>
            <a:endParaRPr lang="zh-CN" altLang="en-US" sz="2400" b="1" dirty="0">
              <a:latin typeface="宋体" panose="02010600030101010101" pitchFamily="2" charset="-122"/>
            </a:endParaRPr>
          </a:p>
          <a:p>
            <a:pPr eaLnBrk="1" hangingPunct="1">
              <a:lnSpc>
                <a:spcPct val="150000"/>
              </a:lnSpc>
            </a:pPr>
            <a:r>
              <a:rPr lang="zh-CN" altLang="en-US" sz="2400" dirty="0">
                <a:latin typeface="宋体" panose="02010600030101010101" pitchFamily="2" charset="-122"/>
              </a:rPr>
              <a:t>工程设计方面　</a:t>
            </a:r>
            <a:br>
              <a:rPr lang="zh-CN" altLang="en-US" sz="2400" b="1" dirty="0">
                <a:latin typeface="宋体" panose="02010600030101010101" pitchFamily="2" charset="-122"/>
              </a:rPr>
            </a:br>
            <a:r>
              <a:rPr lang="zh-CN" altLang="en-US" sz="2400" dirty="0">
                <a:latin typeface="宋体" panose="02010600030101010101" pitchFamily="2" charset="-122"/>
              </a:rPr>
              <a:t>①缺乏科学、可靠的设计模式；</a:t>
            </a:r>
            <a:br>
              <a:rPr lang="zh-CN" altLang="en-US" sz="2400" dirty="0">
                <a:latin typeface="宋体" panose="02010600030101010101" pitchFamily="2" charset="-122"/>
              </a:rPr>
            </a:br>
            <a:r>
              <a:rPr lang="zh-CN" altLang="en-US" sz="2400" dirty="0">
                <a:latin typeface="宋体" panose="02010600030101010101" pitchFamily="2" charset="-122"/>
              </a:rPr>
              <a:t>②运行模式的选择与设计方法脱节。</a:t>
            </a:r>
            <a:r>
              <a:rPr lang="zh-CN" altLang="en-US" sz="2400" dirty="0"/>
              <a:t> </a:t>
            </a:r>
            <a:endParaRPr lang="zh-CN" altLang="en-US" sz="2400" dirty="0"/>
          </a:p>
        </p:txBody>
      </p:sp>
      <p:sp>
        <p:nvSpPr>
          <p:cNvPr id="2" name="文本框 1"/>
          <p:cNvSpPr txBox="1"/>
          <p:nvPr/>
        </p:nvSpPr>
        <p:spPr>
          <a:xfrm>
            <a:off x="2380615" y="20637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0-#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Effect transition="in" filter="box(in)">
                                      <p:cBhvr>
                                        <p:cTn id="13" dur="500"/>
                                        <p:tgtEl>
                                          <p:spTgt spid="1229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2291">
                                            <p:txEl>
                                              <p:pRg st="1" end="1"/>
                                            </p:txEl>
                                          </p:spTgt>
                                        </p:tgtEl>
                                        <p:attrNameLst>
                                          <p:attrName>style.visibility</p:attrName>
                                        </p:attrNameLst>
                                      </p:cBhvr>
                                      <p:to>
                                        <p:strVal val="visible"/>
                                      </p:to>
                                    </p:set>
                                    <p:animEffect transition="in" filter="box(in)">
                                      <p:cBhvr>
                                        <p:cTn id="18" dur="500"/>
                                        <p:tgtEl>
                                          <p:spTgt spid="12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autoUpdateAnimBg="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2209800" y="714895"/>
            <a:ext cx="9494520" cy="5144729"/>
          </a:xfrm>
        </p:spPr>
        <p:txBody>
          <a:bodyPr/>
          <a:lstStyle/>
          <a:p>
            <a:pPr eaLnBrk="1" hangingPunct="1">
              <a:lnSpc>
                <a:spcPct val="150000"/>
              </a:lnSpc>
            </a:pPr>
            <a:r>
              <a:rPr lang="en-US" altLang="zh-CN" sz="2400" dirty="0"/>
              <a:t>2.</a:t>
            </a:r>
            <a:r>
              <a:rPr lang="zh-CN" altLang="en-US" sz="2400" dirty="0"/>
              <a:t>氧化沟技术</a:t>
            </a:r>
            <a:endParaRPr lang="zh-CN" altLang="en-US" sz="2400" dirty="0"/>
          </a:p>
          <a:p>
            <a:pPr eaLnBrk="1" hangingPunct="1">
              <a:lnSpc>
                <a:spcPct val="150000"/>
              </a:lnSpc>
              <a:buFont typeface="Wingdings" panose="05000000000000000000" pitchFamily="2" charset="2"/>
              <a:buNone/>
            </a:pPr>
            <a:r>
              <a:rPr lang="zh-CN" altLang="en-US" sz="2400" dirty="0">
                <a:latin typeface="宋体" panose="02010600030101010101" pitchFamily="2" charset="-122"/>
              </a:rPr>
              <a:t>  氧化沟法工艺是活性污泥法的一种，利用微生物代谢作用去除有机物。我国近年来设计建造了一批氧化沟污水处理厂，有规模较小处理工业废水的，也有规模较大处理城市污水的。这种工艺是在传统活性污泥法的基础上进行改进，取消初沉池，设氧化池，使有机物彻底降解，并发生硝化反应；生物氧化池建成呈环状，污水在其中循环流动，提高对进水的稀释缓冲能力；如果沿环形池水流方向改变曝气强度，可形成缺氧段，进行反硝化反应；加长污泥泥龄，可取消污泥消化池，简化污泥的处理工艺。</a:t>
            </a:r>
            <a:r>
              <a:rPr lang="zh-CN" altLang="en-US" sz="2400" dirty="0"/>
              <a:t> </a:t>
            </a:r>
            <a:endParaRPr lang="zh-CN" altLang="en-US" sz="2400" dirty="0"/>
          </a:p>
        </p:txBody>
      </p:sp>
      <p:sp>
        <p:nvSpPr>
          <p:cNvPr id="2" name="文本框 1"/>
          <p:cNvSpPr txBox="1"/>
          <p:nvPr/>
        </p:nvSpPr>
        <p:spPr>
          <a:xfrm>
            <a:off x="2275205" y="21653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ox(in)">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ox(in)">
                                      <p:cBhvr>
                                        <p:cTn id="12" dur="5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utoUpdateAnimBg="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771250" y="1697007"/>
            <a:ext cx="8487300" cy="4911785"/>
          </a:xfrm>
          <a:prstGeom prst="rect">
            <a:avLst/>
          </a:prstGeom>
        </p:spPr>
      </p:pic>
      <p:sp>
        <p:nvSpPr>
          <p:cNvPr id="3" name="文本框 2"/>
          <p:cNvSpPr txBox="1"/>
          <p:nvPr/>
        </p:nvSpPr>
        <p:spPr>
          <a:xfrm>
            <a:off x="2628900" y="838200"/>
            <a:ext cx="6819900" cy="584775"/>
          </a:xfrm>
          <a:prstGeom prst="rect">
            <a:avLst/>
          </a:prstGeom>
          <a:noFill/>
        </p:spPr>
        <p:txBody>
          <a:bodyPr wrap="square" rtlCol="0">
            <a:spAutoFit/>
          </a:bodyPr>
          <a:lstStyle/>
          <a:p>
            <a:r>
              <a:rPr lang="zh-CN" altLang="en-US" sz="3200" b="1" dirty="0"/>
              <a:t>改良型氧化沟</a:t>
            </a:r>
            <a:r>
              <a:rPr lang="en-US" altLang="zh-CN" sz="3200" b="1" dirty="0"/>
              <a:t>+</a:t>
            </a:r>
            <a:r>
              <a:rPr lang="zh-CN" altLang="en-US" sz="3200" b="1" dirty="0"/>
              <a:t>深度处理工艺流程图</a:t>
            </a:r>
            <a:endParaRPr lang="zh-CN" altLang="en-US" sz="3200" b="1" dirty="0"/>
          </a:p>
        </p:txBody>
      </p:sp>
      <p:sp>
        <p:nvSpPr>
          <p:cNvPr id="4" name="文本框 3"/>
          <p:cNvSpPr txBox="1"/>
          <p:nvPr/>
        </p:nvSpPr>
        <p:spPr>
          <a:xfrm>
            <a:off x="2317115" y="2374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282696" y="1257561"/>
            <a:ext cx="7880604" cy="5066778"/>
          </a:xfrm>
          <a:prstGeom prst="rect">
            <a:avLst/>
          </a:prstGeom>
        </p:spPr>
      </p:pic>
      <p:sp>
        <p:nvSpPr>
          <p:cNvPr id="3" name="文本框 2"/>
          <p:cNvSpPr txBox="1"/>
          <p:nvPr/>
        </p:nvSpPr>
        <p:spPr>
          <a:xfrm>
            <a:off x="4617085" y="459105"/>
            <a:ext cx="4210050" cy="584775"/>
          </a:xfrm>
          <a:prstGeom prst="rect">
            <a:avLst/>
          </a:prstGeom>
          <a:noFill/>
        </p:spPr>
        <p:txBody>
          <a:bodyPr wrap="square" rtlCol="0">
            <a:spAutoFit/>
          </a:bodyPr>
          <a:lstStyle/>
          <a:p>
            <a:r>
              <a:rPr lang="zh-CN" altLang="en-US" sz="3200" b="1" dirty="0"/>
              <a:t>改良型氧化沟平面图</a:t>
            </a:r>
            <a:endParaRPr lang="zh-CN" altLang="en-US" sz="3200" b="1" dirty="0"/>
          </a:p>
        </p:txBody>
      </p:sp>
      <p:sp>
        <p:nvSpPr>
          <p:cNvPr id="4" name="文本框 3"/>
          <p:cNvSpPr txBox="1"/>
          <p:nvPr/>
        </p:nvSpPr>
        <p:spPr>
          <a:xfrm>
            <a:off x="2138045" y="18478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2209799" y="256592"/>
            <a:ext cx="9472127" cy="6442788"/>
          </a:xfrm>
        </p:spPr>
        <p:txBody>
          <a:bodyPr/>
          <a:lstStyle/>
          <a:p>
            <a:pPr algn="just" eaLnBrk="1" hangingPunct="1">
              <a:lnSpc>
                <a:spcPct val="150000"/>
              </a:lnSpc>
            </a:pPr>
            <a:r>
              <a:rPr lang="en-GB" altLang="zh-CN" sz="2800" dirty="0">
                <a:latin typeface="宋体" panose="02010600030101010101" pitchFamily="2" charset="-122"/>
              </a:rPr>
              <a:t>A/O</a:t>
            </a:r>
            <a:r>
              <a:rPr lang="zh-CN" altLang="en-GB" sz="2800" dirty="0">
                <a:latin typeface="宋体" panose="02010600030101010101" pitchFamily="2" charset="-122"/>
              </a:rPr>
              <a:t>氧化沟法工艺是传统氧化沟工艺的一种变形，它由前置厌氧区和氧化沟组成。由于进水端为厌氧区，形成</a:t>
            </a:r>
            <a:r>
              <a:rPr lang="en-GB" altLang="zh-CN" sz="2800" dirty="0">
                <a:latin typeface="宋体" panose="02010600030101010101" pitchFamily="2" charset="-122"/>
              </a:rPr>
              <a:t>A/O</a:t>
            </a:r>
            <a:r>
              <a:rPr lang="zh-CN" altLang="en-GB" sz="2800" dirty="0">
                <a:latin typeface="宋体" panose="02010600030101010101" pitchFamily="2" charset="-122"/>
              </a:rPr>
              <a:t>格局，不需专设混合液的内回流装置，有利于聚磷菌及硝化杆菌在厌氧及缺氧条件下获得充足的碳源，从而完成磷的释放。由于出水进入氧化沟（好氧区），聚磷菌可过量吸收磷，从而实现除磷。以上复杂的过程在构造十分简单的氧化沟内即可实现。这种工艺的另一优点是利用氧化沟原有的渠道流态，沿环行池水流方向改变曝气强度，形成缺氧段，大量混合液回流，进行反硝化反应，达到较高程度的脱氮效率，无需附加任何回流提升动力。</a:t>
            </a:r>
            <a:endParaRPr lang="zh-CN" altLang="en-GB" sz="2800" dirty="0">
              <a:latin typeface="宋体" panose="02010600030101010101" pitchFamily="2" charset="-122"/>
            </a:endParaRPr>
          </a:p>
          <a:p>
            <a:pPr eaLnBrk="1" hangingPunct="1">
              <a:lnSpc>
                <a:spcPct val="90000"/>
              </a:lnSpc>
            </a:pPr>
            <a:endParaRPr lang="en-US" altLang="zh-CN"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ox(in)">
                                      <p:cBhvr>
                                        <p:cTn id="7" dur="500"/>
                                        <p:tgtEl>
                                          <p:spTgt spid="14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utoUpdateAnimBg="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18" name="Object 2"/>
          <p:cNvGraphicFramePr>
            <a:graphicFrameLocks noChangeAspect="1"/>
          </p:cNvGraphicFramePr>
          <p:nvPr/>
        </p:nvGraphicFramePr>
        <p:xfrm>
          <a:off x="2680996" y="1027923"/>
          <a:ext cx="9067800" cy="4886325"/>
        </p:xfrm>
        <a:graphic>
          <a:graphicData uri="http://schemas.openxmlformats.org/presentationml/2006/ole">
            <mc:AlternateContent xmlns:mc="http://schemas.openxmlformats.org/markup-compatibility/2006">
              <mc:Choice xmlns:v="urn:schemas-microsoft-com:vml" Requires="v">
                <p:oleObj spid="_x0000_s6184"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996" y="1027923"/>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233295" y="25844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slide(fromBottom)">
                                      <p:cBhvr>
                                        <p:cTn id="7" dur="500"/>
                                        <p:tgtEl>
                                          <p:spTgt spid="60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2209799" y="870857"/>
            <a:ext cx="9602755" cy="5486400"/>
          </a:xfrm>
        </p:spPr>
        <p:txBody>
          <a:bodyPr/>
          <a:lstStyle/>
          <a:p>
            <a:pPr eaLnBrk="1" hangingPunct="1">
              <a:lnSpc>
                <a:spcPct val="150000"/>
              </a:lnSpc>
            </a:pPr>
            <a:r>
              <a:rPr lang="zh-CN" altLang="en-US" sz="2400" dirty="0">
                <a:latin typeface="宋体" panose="02010600030101010101" pitchFamily="2" charset="-122"/>
              </a:rPr>
              <a:t>卡鲁塞尔氧化沟是一个多沟串联的系统</a:t>
            </a:r>
            <a:r>
              <a:rPr lang="en-US" altLang="zh-CN" sz="2400" dirty="0"/>
              <a:t>,</a:t>
            </a:r>
            <a:r>
              <a:rPr lang="zh-CN" altLang="en-US" sz="2400" dirty="0">
                <a:latin typeface="宋体" panose="02010600030101010101" pitchFamily="2" charset="-122"/>
              </a:rPr>
              <a:t>进水与活性污泥混合后在沟内作不停的循环流动。可以认为氧化沟是一个完全混合池</a:t>
            </a:r>
            <a:r>
              <a:rPr lang="en-US" altLang="zh-CN" sz="2400" dirty="0"/>
              <a:t>,</a:t>
            </a:r>
            <a:r>
              <a:rPr lang="zh-CN" altLang="en-US" sz="2400" dirty="0">
                <a:latin typeface="宋体" panose="02010600030101010101" pitchFamily="2" charset="-122"/>
              </a:rPr>
              <a:t>原水一进入氧化沟</a:t>
            </a:r>
            <a:r>
              <a:rPr lang="en-US" altLang="zh-CN" sz="2400" dirty="0"/>
              <a:t>,</a:t>
            </a:r>
            <a:r>
              <a:rPr lang="zh-CN" altLang="en-US" sz="2400" dirty="0">
                <a:latin typeface="宋体" panose="02010600030101010101" pitchFamily="2" charset="-122"/>
              </a:rPr>
              <a:t>就会被几十倍甚至上百倍的循环流量所稀释</a:t>
            </a:r>
            <a:r>
              <a:rPr lang="en-US" altLang="zh-CN" sz="2400" dirty="0"/>
              <a:t>,</a:t>
            </a:r>
            <a:r>
              <a:rPr lang="zh-CN" altLang="en-US" sz="2400" dirty="0">
                <a:latin typeface="宋体" panose="02010600030101010101" pitchFamily="2" charset="-122"/>
              </a:rPr>
              <a:t>因而氧化沟和其它完全混合式的活性污泥系统一样</a:t>
            </a:r>
            <a:r>
              <a:rPr lang="en-US" altLang="zh-CN" sz="2400" dirty="0"/>
              <a:t>,</a:t>
            </a:r>
            <a:r>
              <a:rPr lang="zh-CN" altLang="en-US" sz="2400" dirty="0">
                <a:latin typeface="宋体" panose="02010600030101010101" pitchFamily="2" charset="-122"/>
              </a:rPr>
              <a:t>适宜于处理高浓度有机废水</a:t>
            </a:r>
            <a:r>
              <a:rPr lang="en-US" altLang="zh-CN" sz="2400" dirty="0"/>
              <a:t>,</a:t>
            </a:r>
            <a:r>
              <a:rPr lang="zh-CN" altLang="en-US" sz="2400" dirty="0">
                <a:latin typeface="宋体" panose="02010600030101010101" pitchFamily="2" charset="-122"/>
              </a:rPr>
              <a:t>能够承受水量和水质的冲击负荷</a:t>
            </a:r>
            <a:r>
              <a:rPr lang="en-US" altLang="zh-CN" sz="2400" dirty="0"/>
              <a:t>;</a:t>
            </a:r>
            <a:r>
              <a:rPr lang="zh-CN" altLang="en-US" sz="2400" dirty="0">
                <a:latin typeface="宋体" panose="02010600030101010101" pitchFamily="2" charset="-122"/>
              </a:rPr>
              <a:t>卡鲁塞尔氧化沟具有优良稳定的处理效果和独特的降解机制</a:t>
            </a:r>
            <a:r>
              <a:rPr lang="en-US" altLang="zh-CN" sz="2400" dirty="0"/>
              <a:t>(</a:t>
            </a:r>
            <a:r>
              <a:rPr lang="zh-CN" altLang="en-US" sz="2400" dirty="0">
                <a:latin typeface="宋体" panose="02010600030101010101" pitchFamily="2" charset="-122"/>
              </a:rPr>
              <a:t>中段废水经卡鲁塞尔氧化沟工艺处理后</a:t>
            </a:r>
            <a:r>
              <a:rPr lang="en-US" altLang="zh-CN" sz="2400" dirty="0"/>
              <a:t>,</a:t>
            </a:r>
            <a:r>
              <a:rPr lang="zh-CN" altLang="en-US" sz="2400" dirty="0">
                <a:latin typeface="宋体" panose="02010600030101010101" pitchFamily="2" charset="-122"/>
              </a:rPr>
              <a:t>出水水质非常稳定且品质良好</a:t>
            </a:r>
            <a:r>
              <a:rPr lang="en-US" altLang="zh-CN" sz="2400" dirty="0"/>
              <a:t>);</a:t>
            </a:r>
            <a:r>
              <a:rPr lang="zh-CN" altLang="en-US" sz="2400" dirty="0">
                <a:latin typeface="宋体" panose="02010600030101010101" pitchFamily="2" charset="-122"/>
              </a:rPr>
              <a:t>卡鲁塞尔氧化沟中曝气装置每组沟渠只安装</a:t>
            </a:r>
            <a:r>
              <a:rPr lang="en-US" altLang="zh-CN" sz="2400" dirty="0"/>
              <a:t>1</a:t>
            </a:r>
            <a:r>
              <a:rPr lang="zh-CN" altLang="en-US" sz="2400" dirty="0">
                <a:latin typeface="宋体" panose="02010600030101010101" pitchFamily="2" charset="-122"/>
              </a:rPr>
              <a:t>套</a:t>
            </a:r>
            <a:r>
              <a:rPr lang="en-US" altLang="zh-CN" sz="2400" dirty="0"/>
              <a:t>,</a:t>
            </a:r>
            <a:r>
              <a:rPr lang="zh-CN" altLang="en-US" sz="2400" dirty="0">
                <a:latin typeface="宋体" panose="02010600030101010101" pitchFamily="2" charset="-122"/>
              </a:rPr>
              <a:t>且均安装在氧化沟的一端</a:t>
            </a:r>
            <a:r>
              <a:rPr lang="en-US" altLang="zh-CN" sz="2400" dirty="0"/>
              <a:t>,</a:t>
            </a:r>
            <a:r>
              <a:rPr lang="zh-CN" altLang="en-US" sz="2400" dirty="0">
                <a:latin typeface="宋体" panose="02010600030101010101" pitchFamily="2" charset="-122"/>
              </a:rPr>
              <a:t>因而形成了靠近曝气器下游的富氧区和曝气器上游以及外环的缺氧、厌氧区</a:t>
            </a:r>
            <a:r>
              <a:rPr lang="en-US" altLang="zh-CN" sz="2400" dirty="0"/>
              <a:t>,</a:t>
            </a:r>
            <a:r>
              <a:rPr lang="zh-CN" altLang="en-US" sz="2400" dirty="0">
                <a:latin typeface="宋体" panose="02010600030101010101" pitchFamily="2" charset="-122"/>
              </a:rPr>
              <a:t>自身组成不同比例的Ａ</a:t>
            </a:r>
            <a:r>
              <a:rPr lang="en-US" altLang="zh-CN" sz="2400" dirty="0"/>
              <a:t>/</a:t>
            </a:r>
            <a:r>
              <a:rPr lang="zh-CN" altLang="en-US" sz="2400" dirty="0">
                <a:latin typeface="宋体" panose="02010600030101010101" pitchFamily="2" charset="-122"/>
              </a:rPr>
              <a:t>Ｏ或Ａ</a:t>
            </a:r>
            <a:r>
              <a:rPr lang="en-US" altLang="zh-CN" sz="2400" dirty="0"/>
              <a:t>2/</a:t>
            </a:r>
            <a:r>
              <a:rPr lang="zh-CN" altLang="en-US" sz="2400" dirty="0">
                <a:latin typeface="宋体" panose="02010600030101010101" pitchFamily="2" charset="-122"/>
              </a:rPr>
              <a:t>Ｏ过程</a:t>
            </a:r>
            <a:r>
              <a:rPr lang="zh-CN" altLang="en-US" sz="2400" dirty="0"/>
              <a:t> </a:t>
            </a:r>
            <a:endParaRPr lang="zh-CN" altLang="en-US" sz="2400" dirty="0"/>
          </a:p>
        </p:txBody>
      </p:sp>
      <p:sp>
        <p:nvSpPr>
          <p:cNvPr id="2" name="文本框 1"/>
          <p:cNvSpPr txBox="1"/>
          <p:nvPr/>
        </p:nvSpPr>
        <p:spPr>
          <a:xfrm>
            <a:off x="2390775" y="2901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box(in)">
                                      <p:cBhvr>
                                        <p:cTn id="7" dur="500"/>
                                        <p:tgtEl>
                                          <p:spTgt spid="163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utoUpdateAnimBg="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93232" y="1572209"/>
            <a:ext cx="7391400" cy="429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475230" y="3536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2467"/>
                                        </p:tgtEl>
                                        <p:attrNameLst>
                                          <p:attrName>style.visibility</p:attrName>
                                        </p:attrNameLst>
                                      </p:cBhvr>
                                      <p:to>
                                        <p:strVal val="visible"/>
                                      </p:to>
                                    </p:set>
                                    <p:animEffect transition="in" filter="slide(fromBottom)">
                                      <p:cBhvr>
                                        <p:cTn id="7" dur="5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carrousel氧化沟.avi">
            <a:hlinkClick r:id="" action="ppaction://media"/>
          </p:cNvPr>
          <p:cNvPicPr>
            <a:picLocks noRot="1" noChangeAspect="1" noChangeArrowheads="1"/>
          </p:cNvPicPr>
          <p:nvPr>
            <a:videoFile r:link="rId1"/>
            <p:extLst>
              <p:ext uri="{DAA4B4D4-6D71-4841-9C94-3DE7FCFB9230}">
                <p14:media xmlns:p14="http://schemas.microsoft.com/office/powerpoint/2010/main" r:link="rId2"/>
              </p:ext>
            </p:extLst>
          </p:nvPr>
        </p:nvPicPr>
        <p:blipFill>
          <a:blip r:embed="rId3">
            <a:extLst>
              <a:ext uri="{28A0092B-C50C-407E-A947-70E740481C1C}">
                <a14:useLocalDpi xmlns:a14="http://schemas.microsoft.com/office/drawing/2010/main" val="0"/>
              </a:ext>
            </a:extLst>
          </a:blip>
          <a:srcRect/>
          <a:stretch>
            <a:fillRect/>
          </a:stretch>
        </p:blipFill>
        <p:spPr bwMode="auto">
          <a:xfrm>
            <a:off x="2979420" y="535305"/>
            <a:ext cx="8408670" cy="5731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79980" y="26924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837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8370"/>
                                        </p:tgtEl>
                                      </p:cBhvr>
                                    </p:cmd>
                                  </p:childTnLst>
                                </p:cTn>
                              </p:par>
                            </p:childTnLst>
                          </p:cTn>
                        </p:par>
                      </p:childTnLst>
                    </p:cTn>
                  </p:par>
                </p:childTnLst>
              </p:cTn>
              <p:nextCondLst>
                <p:cond evt="onClick" delay="0">
                  <p:tgtEl>
                    <p:spTgt spid="58370"/>
                  </p:tgtEl>
                </p:cond>
              </p:nextCondLst>
            </p:seq>
            <p:video>
              <p:cMediaNode>
                <p:cTn id="7" fill="hold" display="0">
                  <p:stCondLst>
                    <p:cond delay="indefinite"/>
                  </p:stCondLst>
                  <p:endCondLst>
                    <p:cond evt="onNext" delay="0">
                      <p:tgtEl>
                        <p:sldTgt/>
                      </p:tgtEl>
                    </p:cond>
                    <p:cond evt="onPrev" delay="0">
                      <p:tgtEl>
                        <p:sldTgt/>
                      </p:tgtEl>
                    </p:cond>
                  </p:endCondLst>
                </p:cTn>
                <p:tgtEl>
                  <p:spTgt spid="58370"/>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2209800" y="609600"/>
            <a:ext cx="9490788" cy="5977812"/>
          </a:xfrm>
        </p:spPr>
        <p:txBody>
          <a:bodyPr/>
          <a:lstStyle/>
          <a:p>
            <a:pPr eaLnBrk="1" hangingPunct="1">
              <a:lnSpc>
                <a:spcPct val="150000"/>
              </a:lnSpc>
            </a:pPr>
            <a:r>
              <a:rPr lang="en-US" altLang="zh-CN" dirty="0"/>
              <a:t>DE</a:t>
            </a:r>
            <a:r>
              <a:rPr lang="zh-CN" altLang="en-US" dirty="0">
                <a:latin typeface="宋体" panose="02010600030101010101" pitchFamily="2" charset="-122"/>
              </a:rPr>
              <a:t>氧化沟是双沟交替工作式系统，设有二沉池和回流污泥系统，在沟内交替进行硝化和反硝化反应，是专门为生物脱氮而开发的新工艺，二个氧化沟相互连通，串联运行，可交替进出水，曝气转刷一半为双速，高速工作是曝气充氧，低速工作时只推动水流，不充氧，通过沟内转刷交替高速和低速运行，可使两沟交替处于好氧和缺氧状态，从而达到脱氮的目的，在沟前增设厌氧池，可实现生物脱磷。</a:t>
            </a:r>
            <a:r>
              <a:rPr lang="zh-CN" altLang="en-US" dirty="0"/>
              <a:t> </a:t>
            </a:r>
            <a:endParaRPr lang="zh-CN" altLang="en-US" dirty="0"/>
          </a:p>
        </p:txBody>
      </p:sp>
      <p:sp>
        <p:nvSpPr>
          <p:cNvPr id="2" name="文本框 1"/>
          <p:cNvSpPr txBox="1"/>
          <p:nvPr/>
        </p:nvSpPr>
        <p:spPr>
          <a:xfrm>
            <a:off x="2453640"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ox(in)">
                                      <p:cBhvr>
                                        <p:cTn id="7" dur="500"/>
                                        <p:tgtEl>
                                          <p:spTgt spid="153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utoUpdateAnimBg="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E氧化沟"/>
          <p:cNvPicPr>
            <a:picLocks noChangeAspect="1"/>
          </p:cNvPicPr>
          <p:nvPr/>
        </p:nvPicPr>
        <p:blipFill>
          <a:blip r:embed="rId1"/>
          <a:stretch>
            <a:fillRect/>
          </a:stretch>
        </p:blipFill>
        <p:spPr>
          <a:xfrm>
            <a:off x="2915285" y="538480"/>
            <a:ext cx="8299450" cy="5684520"/>
          </a:xfrm>
          <a:prstGeom prst="rect">
            <a:avLst/>
          </a:prstGeom>
        </p:spPr>
      </p:pic>
      <p:sp>
        <p:nvSpPr>
          <p:cNvPr id="3" name="文本框 2"/>
          <p:cNvSpPr txBox="1"/>
          <p:nvPr/>
        </p:nvSpPr>
        <p:spPr>
          <a:xfrm>
            <a:off x="2232660" y="36385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2247122" y="814874"/>
            <a:ext cx="9490788" cy="5486400"/>
          </a:xfrm>
        </p:spPr>
        <p:txBody>
          <a:bodyPr/>
          <a:lstStyle/>
          <a:p>
            <a:pPr eaLnBrk="1" hangingPunct="1">
              <a:lnSpc>
                <a:spcPct val="150000"/>
              </a:lnSpc>
            </a:pPr>
            <a:r>
              <a:rPr lang="zh-CN" altLang="en-US" sz="2400" dirty="0">
                <a:latin typeface="宋体" panose="02010600030101010101" pitchFamily="2" charset="-122"/>
              </a:rPr>
              <a:t>奥贝尔氧化一般沟由三个同心椭园形沟道组成，污水由外沟道进入，与回流污泥混合后，由外沟道进入中间沟道再进入内沟道，在各沟道循环达数百到数十次。最后经中心岛的可调堰门流出，至二次沉淀池。在各沟道横跨安装有不同数量水平转碟曝气机，进行供氧兼有较强的推流搅伴作用。外沟道体积占整个氧化沟体积的</a:t>
            </a:r>
            <a:r>
              <a:rPr lang="en-US" altLang="zh-CN" sz="2400" dirty="0"/>
              <a:t>50%-55%</a:t>
            </a:r>
            <a:r>
              <a:rPr lang="zh-CN" altLang="en-US" sz="2400" dirty="0">
                <a:latin typeface="宋体" panose="02010600030101010101" pitchFamily="2" charset="-122"/>
              </a:rPr>
              <a:t>，溶解氧控制趋于</a:t>
            </a:r>
            <a:r>
              <a:rPr lang="en-US" altLang="zh-CN" sz="2400" dirty="0"/>
              <a:t>0.0mg/L,</a:t>
            </a:r>
            <a:r>
              <a:rPr lang="zh-CN" altLang="en-US" sz="2400" dirty="0">
                <a:latin typeface="宋体" panose="02010600030101010101" pitchFamily="2" charset="-122"/>
              </a:rPr>
              <a:t>高效地完成主要氧化作用</a:t>
            </a:r>
            <a:r>
              <a:rPr lang="en-US" altLang="zh-CN" sz="2400" dirty="0"/>
              <a:t>;</a:t>
            </a:r>
            <a:r>
              <a:rPr lang="zh-CN" altLang="en-US" sz="2400" dirty="0">
                <a:latin typeface="宋体" panose="02010600030101010101" pitchFamily="2" charset="-122"/>
              </a:rPr>
              <a:t>中间沟道容积一般为</a:t>
            </a:r>
            <a:r>
              <a:rPr lang="en-US" altLang="zh-CN" sz="2400" dirty="0"/>
              <a:t>25%-30%,</a:t>
            </a:r>
            <a:r>
              <a:rPr lang="zh-CN" altLang="en-US" sz="2400" dirty="0">
                <a:latin typeface="宋体" panose="02010600030101010101" pitchFamily="2" charset="-122"/>
              </a:rPr>
              <a:t>溶解氧控</a:t>
            </a:r>
            <a:r>
              <a:rPr lang="zh-CN" altLang="en-US" sz="2400" dirty="0"/>
              <a:t>“</a:t>
            </a:r>
            <a:r>
              <a:rPr lang="zh-CN" altLang="en-US" sz="2400" dirty="0">
                <a:latin typeface="宋体" panose="02010600030101010101" pitchFamily="2" charset="-122"/>
              </a:rPr>
              <a:t>在</a:t>
            </a:r>
            <a:r>
              <a:rPr lang="en-US" altLang="zh-CN" sz="2400" dirty="0"/>
              <a:t>1.0mg/L</a:t>
            </a:r>
            <a:r>
              <a:rPr lang="zh-CN" altLang="en-US" sz="2400" dirty="0">
                <a:latin typeface="宋体" panose="02010600030101010101" pitchFamily="2" charset="-122"/>
              </a:rPr>
              <a:t>左右</a:t>
            </a:r>
            <a:r>
              <a:rPr lang="en-US" altLang="zh-CN" sz="2400" dirty="0"/>
              <a:t>,</a:t>
            </a:r>
            <a:r>
              <a:rPr lang="zh-CN" altLang="en-US" sz="2400" dirty="0">
                <a:latin typeface="宋体" panose="02010600030101010101" pitchFamily="2" charset="-122"/>
              </a:rPr>
              <a:t>作为</a:t>
            </a:r>
            <a:r>
              <a:rPr lang="zh-CN" altLang="en-US" sz="2400" dirty="0"/>
              <a:t>“</a:t>
            </a:r>
            <a:r>
              <a:rPr lang="zh-CN" altLang="en-US" sz="2400" dirty="0">
                <a:latin typeface="宋体" panose="02010600030101010101" pitchFamily="2" charset="-122"/>
              </a:rPr>
              <a:t>摆动沟道</a:t>
            </a:r>
            <a:r>
              <a:rPr lang="zh-CN" altLang="en-US" sz="2400" dirty="0"/>
              <a:t>”</a:t>
            </a:r>
            <a:r>
              <a:rPr lang="zh-CN" altLang="en-US" sz="2400" dirty="0">
                <a:latin typeface="宋体" panose="02010600030101010101" pitchFamily="2" charset="-122"/>
              </a:rPr>
              <a:t>，可发挥外沟道或内沟道的强化作用；内沟道的容积约为总容积的</a:t>
            </a:r>
            <a:r>
              <a:rPr lang="en-US" altLang="zh-CN" sz="2400" dirty="0"/>
              <a:t>15%-20%</a:t>
            </a:r>
            <a:r>
              <a:rPr lang="zh-CN" altLang="en-US" sz="2400" dirty="0">
                <a:latin typeface="宋体" panose="02010600030101010101" pitchFamily="2" charset="-122"/>
              </a:rPr>
              <a:t>，需要较高的溶解氧值（</a:t>
            </a:r>
            <a:r>
              <a:rPr lang="en-US" altLang="zh-CN" sz="2400" dirty="0"/>
              <a:t>2.0mg/L</a:t>
            </a:r>
            <a:r>
              <a:rPr lang="zh-CN" altLang="en-US" sz="2400" dirty="0">
                <a:latin typeface="宋体" panose="02010600030101010101" pitchFamily="2" charset="-122"/>
              </a:rPr>
              <a:t>左右</a:t>
            </a:r>
            <a:r>
              <a:rPr lang="en-US" altLang="zh-CN" sz="2400" dirty="0"/>
              <a:t>),</a:t>
            </a:r>
            <a:r>
              <a:rPr lang="zh-CN" altLang="en-US" sz="2400" dirty="0">
                <a:latin typeface="宋体" panose="02010600030101010101" pitchFamily="2" charset="-122"/>
              </a:rPr>
              <a:t>以保证有机物和氨氮有较高的去除率。</a:t>
            </a:r>
            <a:r>
              <a:rPr lang="zh-CN" altLang="en-US" sz="2400" dirty="0"/>
              <a:t> </a:t>
            </a:r>
            <a:endParaRPr lang="zh-CN" altLang="en-US" sz="2400" dirty="0"/>
          </a:p>
        </p:txBody>
      </p:sp>
      <p:sp>
        <p:nvSpPr>
          <p:cNvPr id="2" name="文本框 1"/>
          <p:cNvSpPr txBox="1"/>
          <p:nvPr/>
        </p:nvSpPr>
        <p:spPr>
          <a:xfrm>
            <a:off x="2538095" y="28003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dissolve">
                                      <p:cBhvr>
                                        <p:cTn id="7" dur="5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utoUpdateAnimBg="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6"/>
          <p:cNvSpPr>
            <a:spLocks noChangeArrowheads="1"/>
          </p:cNvSpPr>
          <p:nvPr/>
        </p:nvSpPr>
        <p:spPr bwMode="auto">
          <a:xfrm>
            <a:off x="4429125" y="2433638"/>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pic>
        <p:nvPicPr>
          <p:cNvPr id="2" name="图片 1"/>
          <p:cNvPicPr>
            <a:picLocks noChangeAspect="1"/>
          </p:cNvPicPr>
          <p:nvPr/>
        </p:nvPicPr>
        <p:blipFill>
          <a:blip r:embed="rId1"/>
          <a:stretch>
            <a:fillRect/>
          </a:stretch>
        </p:blipFill>
        <p:spPr>
          <a:xfrm>
            <a:off x="3412490" y="961390"/>
            <a:ext cx="6671310" cy="4977130"/>
          </a:xfrm>
          <a:prstGeom prst="rect">
            <a:avLst/>
          </a:prstGeom>
        </p:spPr>
      </p:pic>
      <p:sp>
        <p:nvSpPr>
          <p:cNvPr id="3" name="文本框 2"/>
          <p:cNvSpPr txBox="1"/>
          <p:nvPr/>
        </p:nvSpPr>
        <p:spPr>
          <a:xfrm>
            <a:off x="2397760" y="2774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additive="base">
                                        <p:cTn id="7" dur="500" fill="hold"/>
                                        <p:tgtEl>
                                          <p:spTgt spid="17414"/>
                                        </p:tgtEl>
                                        <p:attrNameLst>
                                          <p:attrName>ppt_x</p:attrName>
                                        </p:attrNameLst>
                                      </p:cBhvr>
                                      <p:tavLst>
                                        <p:tav tm="0">
                                          <p:val>
                                            <p:strVal val="0-#ppt_w/2"/>
                                          </p:val>
                                        </p:tav>
                                        <p:tav tm="100000">
                                          <p:val>
                                            <p:strVal val="#ppt_x"/>
                                          </p:val>
                                        </p:tav>
                                      </p:tavLst>
                                    </p:anim>
                                    <p:anim calcmode="lin" valueType="num">
                                      <p:cBhvr additive="base">
                                        <p:cTn id="8" dur="500" fill="hold"/>
                                        <p:tgtEl>
                                          <p:spTgt spid="174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orbal氧化沟.avi">
            <a:hlinkClick r:id="" action="ppaction://media"/>
          </p:cNvPr>
          <p:cNvPicPr>
            <a:picLocks noRot="1" noChangeAspect="1" noChangeArrowheads="1"/>
          </p:cNvPicPr>
          <p:nvPr>
            <a:videoFile r:link="rId1"/>
            <p:extLst>
              <p:ext uri="{DAA4B4D4-6D71-4841-9C94-3DE7FCFB9230}">
                <p14:media xmlns:p14="http://schemas.microsoft.com/office/powerpoint/2010/main" r:link="rId2"/>
              </p:ext>
            </p:extLst>
          </p:nvPr>
        </p:nvPicPr>
        <p:blipFill>
          <a:blip r:embed="rId3">
            <a:extLst>
              <a:ext uri="{28A0092B-C50C-407E-A947-70E740481C1C}">
                <a14:useLocalDpi xmlns:a14="http://schemas.microsoft.com/office/drawing/2010/main" val="0"/>
              </a:ext>
            </a:extLst>
          </a:blip>
          <a:srcRect/>
          <a:stretch>
            <a:fillRect/>
          </a:stretch>
        </p:blipFill>
        <p:spPr bwMode="auto">
          <a:xfrm>
            <a:off x="3943738" y="1143000"/>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516505" y="44831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939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9394"/>
                                        </p:tgtEl>
                                      </p:cBhvr>
                                    </p:cmd>
                                  </p:childTnLst>
                                </p:cTn>
                              </p:par>
                            </p:childTnLst>
                          </p:cTn>
                        </p:par>
                      </p:childTnLst>
                    </p:cTn>
                  </p:par>
                </p:childTnLst>
              </p:cTn>
              <p:nextCondLst>
                <p:cond evt="onClick" delay="0">
                  <p:tgtEl>
                    <p:spTgt spid="59394"/>
                  </p:tgtEl>
                </p:cond>
              </p:nextCondLst>
            </p:seq>
            <p:video>
              <p:cMediaNode>
                <p:cTn id="7" fill="hold" display="0">
                  <p:stCondLst>
                    <p:cond delay="indefinite"/>
                  </p:stCondLst>
                  <p:endCondLst>
                    <p:cond evt="onNext" delay="0">
                      <p:tgtEl>
                        <p:sldTgt/>
                      </p:tgtEl>
                    </p:cond>
                    <p:cond evt="onPrev" delay="0">
                      <p:tgtEl>
                        <p:sldTgt/>
                      </p:tgtEl>
                    </p:cond>
                  </p:endCondLst>
                </p:cTn>
                <p:tgtEl>
                  <p:spTgt spid="59394"/>
                </p:tgtEl>
              </p:cMediaNode>
            </p:vide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4579774" y="1244082"/>
            <a:ext cx="4657531" cy="4932783"/>
          </a:xfrm>
        </p:spPr>
        <p:txBody>
          <a:bodyPr/>
          <a:lstStyle/>
          <a:p>
            <a:pPr eaLnBrk="1" hangingPunct="1"/>
            <a:r>
              <a:rPr lang="zh-CN" altLang="en-US" sz="5400" b="1" dirty="0"/>
              <a:t>其他氧化沟</a:t>
            </a:r>
            <a:endParaRPr lang="zh-CN" altLang="en-US" sz="5400" b="1" dirty="0"/>
          </a:p>
          <a:p>
            <a:pPr eaLnBrk="1" hangingPunct="1"/>
            <a:r>
              <a:rPr lang="zh-CN" altLang="en-US" sz="4000" b="1" dirty="0"/>
              <a:t>一体化氧化沟</a:t>
            </a:r>
            <a:endParaRPr lang="zh-CN" altLang="en-US" sz="4000" b="1" dirty="0"/>
          </a:p>
          <a:p>
            <a:pPr eaLnBrk="1" hangingPunct="1"/>
            <a:r>
              <a:rPr lang="en-US" altLang="zh-CN" sz="4000" b="1" dirty="0"/>
              <a:t>T</a:t>
            </a:r>
            <a:r>
              <a:rPr lang="zh-CN" altLang="en-US" sz="4000" b="1" dirty="0"/>
              <a:t>型氧化沟</a:t>
            </a:r>
            <a:endParaRPr lang="zh-CN" altLang="en-US" sz="4000" b="1" dirty="0"/>
          </a:p>
          <a:p>
            <a:pPr eaLnBrk="1" hangingPunct="1"/>
            <a:r>
              <a:rPr lang="zh-CN" altLang="en-US" sz="4000" b="1" dirty="0"/>
              <a:t>三沟式氧化沟</a:t>
            </a:r>
            <a:endParaRPr lang="zh-CN" altLang="en-US" sz="4000" b="1" dirty="0"/>
          </a:p>
          <a:p>
            <a:pPr eaLnBrk="1" hangingPunct="1"/>
            <a:r>
              <a:rPr lang="zh-CN" altLang="en-US" sz="4000" b="1" dirty="0"/>
              <a:t>五沟式氧化沟</a:t>
            </a:r>
            <a:endParaRPr lang="zh-CN" altLang="en-US" sz="4000" b="1" dirty="0"/>
          </a:p>
          <a:p>
            <a:pPr eaLnBrk="1" hangingPunct="1"/>
            <a:r>
              <a:rPr lang="en-US" altLang="zh-CN" sz="4000" b="1" dirty="0"/>
              <a:t>……</a:t>
            </a:r>
            <a:endParaRPr lang="en-US" altLang="zh-CN" sz="4000" b="1" dirty="0"/>
          </a:p>
        </p:txBody>
      </p:sp>
      <p:sp>
        <p:nvSpPr>
          <p:cNvPr id="2" name="文本框 1"/>
          <p:cNvSpPr txBox="1"/>
          <p:nvPr/>
        </p:nvSpPr>
        <p:spPr>
          <a:xfrm>
            <a:off x="2453640" y="37465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slide(fromBottom)">
                                      <p:cBhvr>
                                        <p:cTn id="7" dur="500"/>
                                        <p:tgtEl>
                                          <p:spTgt spid="19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slide(fromBottom)">
                                      <p:cBhvr>
                                        <p:cTn id="12" dur="500"/>
                                        <p:tgtEl>
                                          <p:spTgt spid="19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Effect transition="in" filter="slide(fromBottom)">
                                      <p:cBhvr>
                                        <p:cTn id="17" dur="500"/>
                                        <p:tgtEl>
                                          <p:spTgt spid="19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9459">
                                            <p:txEl>
                                              <p:pRg st="3" end="3"/>
                                            </p:txEl>
                                          </p:spTgt>
                                        </p:tgtEl>
                                        <p:attrNameLst>
                                          <p:attrName>style.visibility</p:attrName>
                                        </p:attrNameLst>
                                      </p:cBhvr>
                                      <p:to>
                                        <p:strVal val="visible"/>
                                      </p:to>
                                    </p:set>
                                    <p:animEffect transition="in" filter="slide(fromBottom)">
                                      <p:cBhvr>
                                        <p:cTn id="22" dur="500"/>
                                        <p:tgtEl>
                                          <p:spTgt spid="19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9459">
                                            <p:txEl>
                                              <p:pRg st="4" end="4"/>
                                            </p:txEl>
                                          </p:spTgt>
                                        </p:tgtEl>
                                        <p:attrNameLst>
                                          <p:attrName>style.visibility</p:attrName>
                                        </p:attrNameLst>
                                      </p:cBhvr>
                                      <p:to>
                                        <p:strVal val="visible"/>
                                      </p:to>
                                    </p:set>
                                    <p:animEffect transition="in" filter="slide(fromBottom)">
                                      <p:cBhvr>
                                        <p:cTn id="27" dur="500"/>
                                        <p:tgtEl>
                                          <p:spTgt spid="19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9459">
                                            <p:txEl>
                                              <p:pRg st="5" end="5"/>
                                            </p:txEl>
                                          </p:spTgt>
                                        </p:tgtEl>
                                        <p:attrNameLst>
                                          <p:attrName>style.visibility</p:attrName>
                                        </p:attrNameLst>
                                      </p:cBhvr>
                                      <p:to>
                                        <p:strVal val="visible"/>
                                      </p:to>
                                    </p:set>
                                    <p:animEffect transition="in" filter="slide(fromBottom)">
                                      <p:cBhvr>
                                        <p:cTn id="32" dur="500"/>
                                        <p:tgtEl>
                                          <p:spTgt spid="194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utoUpdateAnimBg="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2116493" y="261256"/>
            <a:ext cx="9845352" cy="6596743"/>
          </a:xfrm>
        </p:spPr>
        <p:txBody>
          <a:bodyPr/>
          <a:lstStyle/>
          <a:p>
            <a:pPr eaLnBrk="1" hangingPunct="1">
              <a:lnSpc>
                <a:spcPct val="150000"/>
              </a:lnSpc>
            </a:pPr>
            <a:r>
              <a:rPr lang="en-US" altLang="zh-CN" sz="2800" dirty="0"/>
              <a:t>3.A</a:t>
            </a:r>
            <a:r>
              <a:rPr lang="en-US" altLang="zh-CN" sz="2800" baseline="30000" dirty="0"/>
              <a:t>2</a:t>
            </a:r>
            <a:r>
              <a:rPr lang="en-US" altLang="zh-CN" sz="2800" dirty="0"/>
              <a:t>O</a:t>
            </a:r>
            <a:r>
              <a:rPr lang="zh-CN" altLang="en-US" sz="2800" dirty="0"/>
              <a:t>工艺</a:t>
            </a:r>
            <a:endParaRPr lang="zh-CN" altLang="en-US" sz="2800" dirty="0"/>
          </a:p>
          <a:p>
            <a:pPr>
              <a:lnSpc>
                <a:spcPct val="150000"/>
              </a:lnSpc>
            </a:pPr>
            <a:r>
              <a:rPr lang="en-US" altLang="zh-CN" sz="1600" dirty="0">
                <a:solidFill>
                  <a:srgbClr val="000000"/>
                </a:solidFill>
              </a:rPr>
              <a:t>A/A/O</a:t>
            </a:r>
            <a:r>
              <a:rPr lang="zh-CN" altLang="en-US" sz="1600" dirty="0">
                <a:solidFill>
                  <a:srgbClr val="000000"/>
                </a:solidFill>
              </a:rPr>
              <a:t>工艺是由厌氧</a:t>
            </a:r>
            <a:r>
              <a:rPr lang="en-US" altLang="zh-CN" sz="1600" dirty="0">
                <a:solidFill>
                  <a:srgbClr val="000000"/>
                </a:solidFill>
              </a:rPr>
              <a:t>—</a:t>
            </a:r>
            <a:r>
              <a:rPr lang="zh-CN" altLang="en-US" sz="1600" dirty="0">
                <a:solidFill>
                  <a:srgbClr val="000000"/>
                </a:solidFill>
              </a:rPr>
              <a:t>缺氧</a:t>
            </a:r>
            <a:r>
              <a:rPr lang="en-US" altLang="zh-CN" sz="1600" dirty="0">
                <a:solidFill>
                  <a:srgbClr val="000000"/>
                </a:solidFill>
              </a:rPr>
              <a:t>—</a:t>
            </a:r>
            <a:r>
              <a:rPr lang="zh-CN" altLang="en-US" sz="1600" dirty="0">
                <a:solidFill>
                  <a:srgbClr val="000000"/>
                </a:solidFill>
              </a:rPr>
              <a:t>好氧生物脱氮除磷组成的一种工艺，</a:t>
            </a:r>
            <a:r>
              <a:rPr lang="en-US" altLang="zh-CN" sz="1600" dirty="0">
                <a:solidFill>
                  <a:srgbClr val="000000"/>
                </a:solidFill>
              </a:rPr>
              <a:t>A2</a:t>
            </a:r>
            <a:r>
              <a:rPr lang="zh-CN" altLang="en-US" sz="1600" dirty="0">
                <a:solidFill>
                  <a:srgbClr val="000000"/>
                </a:solidFill>
              </a:rPr>
              <a:t>／</a:t>
            </a:r>
            <a:r>
              <a:rPr lang="en-US" altLang="zh-CN" sz="1600" dirty="0">
                <a:solidFill>
                  <a:srgbClr val="000000"/>
                </a:solidFill>
              </a:rPr>
              <a:t>O</a:t>
            </a:r>
            <a:r>
              <a:rPr lang="zh-CN" altLang="en-US" sz="1600" dirty="0">
                <a:solidFill>
                  <a:srgbClr val="000000"/>
                </a:solidFill>
              </a:rPr>
              <a:t>工艺于</a:t>
            </a:r>
            <a:r>
              <a:rPr lang="en-US" altLang="zh-CN" sz="1600" dirty="0">
                <a:solidFill>
                  <a:srgbClr val="000000"/>
                </a:solidFill>
              </a:rPr>
              <a:t>70</a:t>
            </a:r>
            <a:r>
              <a:rPr lang="zh-CN" altLang="en-US" sz="1600" dirty="0">
                <a:solidFill>
                  <a:srgbClr val="000000"/>
                </a:solidFill>
              </a:rPr>
              <a:t>年代由美国专家在厌氧</a:t>
            </a:r>
            <a:r>
              <a:rPr lang="en-US" altLang="zh-CN" sz="1600" dirty="0">
                <a:solidFill>
                  <a:srgbClr val="000000"/>
                </a:solidFill>
              </a:rPr>
              <a:t>—</a:t>
            </a:r>
            <a:r>
              <a:rPr lang="zh-CN" altLang="en-US" sz="1600" dirty="0">
                <a:solidFill>
                  <a:srgbClr val="000000"/>
                </a:solidFill>
              </a:rPr>
              <a:t>好氧除磷工艺</a:t>
            </a:r>
            <a:r>
              <a:rPr lang="en-US" altLang="zh-CN" sz="1600" dirty="0">
                <a:solidFill>
                  <a:srgbClr val="000000"/>
                </a:solidFill>
              </a:rPr>
              <a:t>(A2</a:t>
            </a:r>
            <a:r>
              <a:rPr lang="zh-CN" altLang="en-US" sz="1600" dirty="0">
                <a:solidFill>
                  <a:srgbClr val="000000"/>
                </a:solidFill>
              </a:rPr>
              <a:t>／</a:t>
            </a:r>
            <a:r>
              <a:rPr lang="en-US" altLang="zh-CN" sz="1600" dirty="0">
                <a:solidFill>
                  <a:srgbClr val="000000"/>
                </a:solidFill>
              </a:rPr>
              <a:t>O)</a:t>
            </a:r>
            <a:r>
              <a:rPr lang="zh-CN" altLang="en-US" sz="1600" dirty="0">
                <a:solidFill>
                  <a:srgbClr val="000000"/>
                </a:solidFill>
              </a:rPr>
              <a:t>的基础上开发出来的，该工艺同时具有脱氮除磷的功能。</a:t>
            </a:r>
            <a:br>
              <a:rPr lang="zh-CN" altLang="en-US" sz="1600" dirty="0">
                <a:solidFill>
                  <a:srgbClr val="000000"/>
                </a:solidFill>
              </a:rPr>
            </a:br>
            <a:r>
              <a:rPr lang="zh-CN" altLang="en-US" sz="1600" dirty="0">
                <a:solidFill>
                  <a:srgbClr val="000000"/>
                </a:solidFill>
              </a:rPr>
              <a:t>     该工艺在厌氧</a:t>
            </a:r>
            <a:r>
              <a:rPr lang="en-US" altLang="zh-CN" sz="1600" dirty="0">
                <a:solidFill>
                  <a:srgbClr val="000000"/>
                </a:solidFill>
              </a:rPr>
              <a:t>—</a:t>
            </a:r>
            <a:r>
              <a:rPr lang="zh-CN" altLang="en-US" sz="1600" dirty="0">
                <a:solidFill>
                  <a:srgbClr val="000000"/>
                </a:solidFill>
              </a:rPr>
              <a:t>好氧陈磷工艺</a:t>
            </a:r>
            <a:r>
              <a:rPr lang="en-US" altLang="zh-CN" sz="1600" dirty="0">
                <a:solidFill>
                  <a:srgbClr val="000000"/>
                </a:solidFill>
              </a:rPr>
              <a:t>(A2</a:t>
            </a:r>
            <a:r>
              <a:rPr lang="zh-CN" altLang="en-US" sz="1600" dirty="0">
                <a:solidFill>
                  <a:srgbClr val="000000"/>
                </a:solidFill>
              </a:rPr>
              <a:t>／</a:t>
            </a:r>
            <a:r>
              <a:rPr lang="en-US" altLang="zh-CN" sz="1600" dirty="0">
                <a:solidFill>
                  <a:srgbClr val="000000"/>
                </a:solidFill>
              </a:rPr>
              <a:t>O)</a:t>
            </a:r>
            <a:r>
              <a:rPr lang="zh-CN" altLang="en-US" sz="1600" dirty="0">
                <a:solidFill>
                  <a:srgbClr val="000000"/>
                </a:solidFill>
              </a:rPr>
              <a:t>中加一缺氧池，将好氧池流出的一部分混合液回流至缺氧池前端，以达到硝化脱氮的目的。</a:t>
            </a:r>
            <a:br>
              <a:rPr lang="zh-CN" altLang="en-US" sz="1600" dirty="0">
                <a:solidFill>
                  <a:srgbClr val="000000"/>
                </a:solidFill>
              </a:rPr>
            </a:br>
            <a:r>
              <a:rPr lang="zh-CN" altLang="en-US" sz="1600" dirty="0">
                <a:solidFill>
                  <a:srgbClr val="000000"/>
                </a:solidFill>
              </a:rPr>
              <a:t>首段厌氧池，流入原污水及同步进入的从二沉池回流的含磷污泥，本池主要功能为释放磷，使污水中</a:t>
            </a:r>
            <a:r>
              <a:rPr lang="en-US" altLang="zh-CN" sz="1600" dirty="0">
                <a:solidFill>
                  <a:srgbClr val="000000"/>
                </a:solidFill>
              </a:rPr>
              <a:t>P</a:t>
            </a:r>
            <a:r>
              <a:rPr lang="zh-CN" altLang="en-US" sz="1600" dirty="0">
                <a:solidFill>
                  <a:srgbClr val="000000"/>
                </a:solidFill>
              </a:rPr>
              <a:t>的浓度升高，溶解性有机物被微生物细胞吸收而使污水中</a:t>
            </a:r>
            <a:r>
              <a:rPr lang="zh-CN" altLang="en-US" sz="1600" dirty="0">
                <a:solidFill>
                  <a:srgbClr val="000000"/>
                </a:solidFill>
                <a:latin typeface="微软雅黑" panose="020B0503020204020204" charset="-122"/>
                <a:ea typeface="微软雅黑" panose="020B0503020204020204" charset="-122"/>
              </a:rPr>
              <a:t>生化需氧量</a:t>
            </a:r>
            <a:r>
              <a:rPr lang="en-US" altLang="zh-CN" sz="1600" dirty="0">
                <a:solidFill>
                  <a:srgbClr val="000000"/>
                </a:solidFill>
              </a:rPr>
              <a:t>BOD</a:t>
            </a:r>
            <a:r>
              <a:rPr lang="zh-CN" altLang="en-US" sz="1600" dirty="0">
                <a:solidFill>
                  <a:srgbClr val="000000"/>
                </a:solidFill>
              </a:rPr>
              <a:t>浓度下降；另外，</a:t>
            </a:r>
            <a:r>
              <a:rPr lang="zh-CN" altLang="en-US" sz="1600" dirty="0"/>
              <a:t>氨氮</a:t>
            </a:r>
            <a:r>
              <a:rPr lang="en-US" altLang="zh-CN" sz="1600" dirty="0">
                <a:solidFill>
                  <a:srgbClr val="000000"/>
                </a:solidFill>
              </a:rPr>
              <a:t>NH3—N</a:t>
            </a:r>
            <a:r>
              <a:rPr lang="zh-CN" altLang="en-US" sz="1600" dirty="0">
                <a:solidFill>
                  <a:srgbClr val="000000"/>
                </a:solidFill>
              </a:rPr>
              <a:t>因细胞的合成而被去除一部分，使污水中</a:t>
            </a:r>
            <a:r>
              <a:rPr lang="zh-CN" altLang="en-US" sz="1600" b="0" i="0" dirty="0">
                <a:solidFill>
                  <a:srgbClr val="333333"/>
                </a:solidFill>
                <a:effectLst/>
                <a:latin typeface="Arial" panose="020B0604020202020204" pitchFamily="34" charset="0"/>
              </a:rPr>
              <a:t>氨氮</a:t>
            </a:r>
            <a:r>
              <a:rPr lang="en-US" altLang="zh-CN" sz="1600" dirty="0">
                <a:solidFill>
                  <a:srgbClr val="000000"/>
                </a:solidFill>
              </a:rPr>
              <a:t>NH3—N</a:t>
            </a:r>
            <a:r>
              <a:rPr lang="zh-CN" altLang="en-US" sz="1600" dirty="0">
                <a:solidFill>
                  <a:srgbClr val="000000"/>
                </a:solidFill>
              </a:rPr>
              <a:t>浓度下降，但</a:t>
            </a:r>
            <a:r>
              <a:rPr lang="zh-CN" altLang="en-US" sz="1600" b="0" i="0" dirty="0">
                <a:solidFill>
                  <a:srgbClr val="333333"/>
                </a:solidFill>
                <a:effectLst/>
                <a:latin typeface="Arial" panose="020B0604020202020204" pitchFamily="34" charset="0"/>
              </a:rPr>
              <a:t>硝态氮</a:t>
            </a:r>
            <a:r>
              <a:rPr lang="en-US" altLang="zh-CN" sz="1600" dirty="0">
                <a:solidFill>
                  <a:srgbClr val="000000"/>
                </a:solidFill>
              </a:rPr>
              <a:t>NO3—N</a:t>
            </a:r>
            <a:r>
              <a:rPr lang="zh-CN" altLang="en-US" sz="1600" dirty="0">
                <a:solidFill>
                  <a:srgbClr val="000000"/>
                </a:solidFill>
              </a:rPr>
              <a:t>含量没有变化。</a:t>
            </a:r>
            <a:br>
              <a:rPr lang="zh-CN" altLang="en-US" sz="1600" dirty="0">
                <a:solidFill>
                  <a:srgbClr val="000000"/>
                </a:solidFill>
              </a:rPr>
            </a:br>
            <a:r>
              <a:rPr lang="zh-CN" altLang="en-US" sz="1600" dirty="0">
                <a:solidFill>
                  <a:srgbClr val="000000"/>
                </a:solidFill>
              </a:rPr>
              <a:t>     在缺氧池中，反硝化菌利用污水中的有机物作碳源，将回流混合液中带入的大量</a:t>
            </a:r>
            <a:r>
              <a:rPr lang="zh-CN" altLang="en-US" sz="1600" b="0" i="0" dirty="0">
                <a:solidFill>
                  <a:srgbClr val="333333"/>
                </a:solidFill>
                <a:effectLst/>
                <a:latin typeface="Arial" panose="020B0604020202020204" pitchFamily="34" charset="0"/>
              </a:rPr>
              <a:t>硝态氮</a:t>
            </a:r>
            <a:r>
              <a:rPr lang="zh-CN" altLang="en-US" sz="1600" dirty="0">
                <a:solidFill>
                  <a:srgbClr val="000000"/>
                </a:solidFill>
              </a:rPr>
              <a:t> </a:t>
            </a:r>
            <a:r>
              <a:rPr lang="en-US" altLang="zh-CN" sz="1600" dirty="0">
                <a:solidFill>
                  <a:srgbClr val="000000"/>
                </a:solidFill>
              </a:rPr>
              <a:t>NO3—N</a:t>
            </a:r>
            <a:r>
              <a:rPr lang="zh-CN" altLang="en-US" sz="1600" dirty="0">
                <a:solidFill>
                  <a:srgbClr val="000000"/>
                </a:solidFill>
              </a:rPr>
              <a:t>和</a:t>
            </a:r>
            <a:r>
              <a:rPr lang="zh-CN" altLang="en-US" sz="1600" b="0" i="0" dirty="0">
                <a:solidFill>
                  <a:srgbClr val="333333"/>
                </a:solidFill>
                <a:effectLst/>
                <a:latin typeface="Arial" panose="020B0604020202020204" pitchFamily="34" charset="0"/>
              </a:rPr>
              <a:t>硝基氮</a:t>
            </a:r>
            <a:r>
              <a:rPr lang="en-US" altLang="zh-CN" sz="1600" dirty="0">
                <a:solidFill>
                  <a:srgbClr val="000000"/>
                </a:solidFill>
              </a:rPr>
              <a:t>NO2—N</a:t>
            </a:r>
            <a:r>
              <a:rPr lang="zh-CN" altLang="en-US" sz="1600" dirty="0">
                <a:solidFill>
                  <a:srgbClr val="000000"/>
                </a:solidFill>
              </a:rPr>
              <a:t>还原为释放至空气，因此</a:t>
            </a:r>
            <a:r>
              <a:rPr lang="zh-CN" altLang="en-US" sz="1600" dirty="0">
                <a:solidFill>
                  <a:srgbClr val="000000"/>
                </a:solidFill>
                <a:latin typeface="微软雅黑" panose="020B0503020204020204" charset="-122"/>
                <a:ea typeface="微软雅黑" panose="020B0503020204020204" charset="-122"/>
              </a:rPr>
              <a:t>生化需氧量</a:t>
            </a:r>
            <a:r>
              <a:rPr lang="en-US" altLang="zh-CN" sz="1600" dirty="0">
                <a:solidFill>
                  <a:srgbClr val="000000"/>
                </a:solidFill>
              </a:rPr>
              <a:t>BOD</a:t>
            </a:r>
            <a:r>
              <a:rPr lang="en-US" altLang="zh-CN" sz="1600" baseline="-25000" dirty="0">
                <a:solidFill>
                  <a:srgbClr val="000000"/>
                </a:solidFill>
              </a:rPr>
              <a:t>5</a:t>
            </a:r>
            <a:r>
              <a:rPr lang="zh-CN" altLang="en-US" sz="1600" dirty="0">
                <a:solidFill>
                  <a:srgbClr val="000000"/>
                </a:solidFill>
              </a:rPr>
              <a:t>浓度下降，</a:t>
            </a:r>
            <a:r>
              <a:rPr lang="zh-CN" altLang="en-US" sz="1600" dirty="0">
                <a:solidFill>
                  <a:srgbClr val="333333"/>
                </a:solidFill>
                <a:latin typeface="Arial" panose="020B0604020202020204" pitchFamily="34" charset="0"/>
              </a:rPr>
              <a:t>硝态氮</a:t>
            </a:r>
            <a:r>
              <a:rPr lang="en-US" altLang="zh-CN" sz="1600" dirty="0">
                <a:solidFill>
                  <a:srgbClr val="000000"/>
                </a:solidFill>
              </a:rPr>
              <a:t>No3—N</a:t>
            </a:r>
            <a:r>
              <a:rPr lang="zh-CN" altLang="en-US" sz="1600" dirty="0">
                <a:solidFill>
                  <a:srgbClr val="000000"/>
                </a:solidFill>
              </a:rPr>
              <a:t>浓度大幅度下降，而磷的变化很小。</a:t>
            </a:r>
            <a:br>
              <a:rPr lang="zh-CN" altLang="en-US" sz="1600" dirty="0">
                <a:solidFill>
                  <a:srgbClr val="000000"/>
                </a:solidFill>
              </a:rPr>
            </a:br>
            <a:r>
              <a:rPr lang="zh-CN" altLang="en-US" sz="1600" dirty="0">
                <a:solidFill>
                  <a:srgbClr val="000000"/>
                </a:solidFill>
              </a:rPr>
              <a:t>     在好氧池中，有机物被微生物生化降解，而继续下降；有机氮被氨化继而被硝化，使</a:t>
            </a:r>
            <a:r>
              <a:rPr lang="zh-CN" altLang="en-US" sz="1600" b="0" i="0" dirty="0">
                <a:solidFill>
                  <a:srgbClr val="333333"/>
                </a:solidFill>
                <a:effectLst/>
                <a:latin typeface="Arial" panose="020B0604020202020204" pitchFamily="34" charset="0"/>
              </a:rPr>
              <a:t>氨氮</a:t>
            </a:r>
            <a:r>
              <a:rPr lang="en-US" altLang="zh-CN" sz="1600" dirty="0">
                <a:solidFill>
                  <a:srgbClr val="000000"/>
                </a:solidFill>
              </a:rPr>
              <a:t>NH3—N</a:t>
            </a:r>
            <a:r>
              <a:rPr lang="zh-CN" altLang="en-US" sz="1600" dirty="0">
                <a:solidFill>
                  <a:srgbClr val="000000"/>
                </a:solidFill>
              </a:rPr>
              <a:t>浓度显著下降，但随着硝化过程使</a:t>
            </a:r>
            <a:r>
              <a:rPr lang="zh-CN" altLang="en-US" sz="1600" dirty="0">
                <a:solidFill>
                  <a:srgbClr val="333333"/>
                </a:solidFill>
                <a:latin typeface="Arial" panose="020B0604020202020204" pitchFamily="34" charset="0"/>
              </a:rPr>
              <a:t>硝态氮</a:t>
            </a:r>
            <a:r>
              <a:rPr lang="en-US" altLang="zh-CN" sz="1600" dirty="0">
                <a:solidFill>
                  <a:srgbClr val="000000"/>
                </a:solidFill>
              </a:rPr>
              <a:t>NO3—N</a:t>
            </a:r>
            <a:r>
              <a:rPr lang="zh-CN" altLang="en-US" sz="1600" dirty="0">
                <a:solidFill>
                  <a:srgbClr val="000000"/>
                </a:solidFill>
              </a:rPr>
              <a:t>的浓度增加，</a:t>
            </a:r>
            <a:r>
              <a:rPr lang="en-US" altLang="zh-CN" sz="1600" dirty="0">
                <a:solidFill>
                  <a:srgbClr val="000000"/>
                </a:solidFill>
              </a:rPr>
              <a:t>P</a:t>
            </a:r>
            <a:r>
              <a:rPr lang="zh-CN" altLang="en-US" sz="1600" dirty="0">
                <a:solidFill>
                  <a:srgbClr val="000000"/>
                </a:solidFill>
              </a:rPr>
              <a:t>随着聚磷菌的过量摄取，也以较快的速度下降。所以，</a:t>
            </a:r>
            <a:r>
              <a:rPr lang="en-US" altLang="zh-CN" sz="1600" dirty="0">
                <a:solidFill>
                  <a:srgbClr val="000000"/>
                </a:solidFill>
              </a:rPr>
              <a:t>A2</a:t>
            </a:r>
            <a:r>
              <a:rPr lang="zh-CN" altLang="en-US" sz="1600" dirty="0">
                <a:solidFill>
                  <a:srgbClr val="000000"/>
                </a:solidFill>
              </a:rPr>
              <a:t>／</a:t>
            </a:r>
            <a:r>
              <a:rPr lang="en-US" altLang="zh-CN" sz="1600" dirty="0">
                <a:solidFill>
                  <a:srgbClr val="000000"/>
                </a:solidFill>
              </a:rPr>
              <a:t>O</a:t>
            </a:r>
            <a:r>
              <a:rPr lang="zh-CN" altLang="en-US" sz="1600" dirty="0">
                <a:solidFill>
                  <a:srgbClr val="000000"/>
                </a:solidFill>
              </a:rPr>
              <a:t>工艺它可以同时完成有机物的去除、硝化脱氮、磷的过量摄取而被去除等功能，脱氮的前提是</a:t>
            </a:r>
            <a:r>
              <a:rPr lang="zh-CN" altLang="en-US" sz="1600" b="0" i="0" dirty="0">
                <a:solidFill>
                  <a:srgbClr val="333333"/>
                </a:solidFill>
                <a:effectLst/>
                <a:latin typeface="Arial" panose="020B0604020202020204" pitchFamily="34" charset="0"/>
              </a:rPr>
              <a:t>氨氮</a:t>
            </a:r>
            <a:r>
              <a:rPr lang="en-US" altLang="zh-CN" sz="1600" dirty="0">
                <a:solidFill>
                  <a:srgbClr val="000000"/>
                </a:solidFill>
              </a:rPr>
              <a:t>NH3—N</a:t>
            </a:r>
            <a:r>
              <a:rPr lang="zh-CN" altLang="en-US" sz="1600" dirty="0">
                <a:solidFill>
                  <a:srgbClr val="000000"/>
                </a:solidFill>
              </a:rPr>
              <a:t>应完全硝化，好氧池能完成这一功能，缺氧池则完成脱氮功能。厌氧池和好氧池联合完成除磷功能。</a:t>
            </a:r>
            <a:endParaRPr lang="zh-CN" altLang="en-US" sz="1600" dirty="0"/>
          </a:p>
        </p:txBody>
      </p:sp>
      <p:sp>
        <p:nvSpPr>
          <p:cNvPr id="2" name="文本框 1"/>
          <p:cNvSpPr txBox="1"/>
          <p:nvPr/>
        </p:nvSpPr>
        <p:spPr>
          <a:xfrm>
            <a:off x="2243455" y="10096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ox(in)">
                                      <p:cBhvr>
                                        <p:cTn id="7" dur="5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box(in)">
                                      <p:cBhvr>
                                        <p:cTn id="12" dur="500"/>
                                        <p:tgtEl>
                                          <p:spTgt spid="204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utoUpdateAnimBg="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86050" y="1367334"/>
            <a:ext cx="8763000" cy="4771071"/>
          </a:xfrm>
          <a:prstGeom prst="rect">
            <a:avLst/>
          </a:prstGeom>
        </p:spPr>
      </p:pic>
      <p:sp>
        <p:nvSpPr>
          <p:cNvPr id="3" name="文本框 2"/>
          <p:cNvSpPr txBox="1"/>
          <p:nvPr/>
        </p:nvSpPr>
        <p:spPr>
          <a:xfrm>
            <a:off x="3219450" y="647700"/>
            <a:ext cx="6229350" cy="584775"/>
          </a:xfrm>
          <a:prstGeom prst="rect">
            <a:avLst/>
          </a:prstGeom>
          <a:noFill/>
        </p:spPr>
        <p:txBody>
          <a:bodyPr wrap="square" rtlCol="0">
            <a:spAutoFit/>
          </a:bodyPr>
          <a:lstStyle/>
          <a:p>
            <a:r>
              <a:rPr lang="en-US" altLang="zh-CN" sz="3200" b="1" dirty="0">
                <a:latin typeface="+mn-ea"/>
              </a:rPr>
              <a:t>AA/O</a:t>
            </a:r>
            <a:r>
              <a:rPr lang="zh-CN" altLang="en-US" sz="3200" b="1" dirty="0">
                <a:latin typeface="+mn-ea"/>
              </a:rPr>
              <a:t>工艺</a:t>
            </a:r>
            <a:r>
              <a:rPr lang="en-US" altLang="zh-CN" sz="3200" b="1" dirty="0">
                <a:latin typeface="+mn-ea"/>
              </a:rPr>
              <a:t>+</a:t>
            </a:r>
            <a:r>
              <a:rPr lang="zh-CN" altLang="en-US" sz="3200" b="1" dirty="0">
                <a:latin typeface="+mn-ea"/>
              </a:rPr>
              <a:t>深度处理工艺流程图</a:t>
            </a:r>
            <a:endParaRPr lang="zh-CN" altLang="en-US" sz="3200" b="1" dirty="0">
              <a:latin typeface="+mn-ea"/>
            </a:endParaRPr>
          </a:p>
        </p:txBody>
      </p:sp>
      <p:sp>
        <p:nvSpPr>
          <p:cNvPr id="4" name="文本框 3"/>
          <p:cNvSpPr txBox="1"/>
          <p:nvPr/>
        </p:nvSpPr>
        <p:spPr>
          <a:xfrm>
            <a:off x="2400935" y="18542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66731" y="1407280"/>
            <a:ext cx="8353719" cy="5122086"/>
          </a:xfrm>
          <a:prstGeom prst="rect">
            <a:avLst/>
          </a:prstGeom>
        </p:spPr>
      </p:pic>
      <p:sp>
        <p:nvSpPr>
          <p:cNvPr id="3" name="文本框 2"/>
          <p:cNvSpPr txBox="1"/>
          <p:nvPr/>
        </p:nvSpPr>
        <p:spPr>
          <a:xfrm>
            <a:off x="2495550" y="476250"/>
            <a:ext cx="7696200" cy="584775"/>
          </a:xfrm>
          <a:prstGeom prst="rect">
            <a:avLst/>
          </a:prstGeom>
          <a:noFill/>
        </p:spPr>
        <p:txBody>
          <a:bodyPr wrap="square" rtlCol="0">
            <a:spAutoFit/>
          </a:bodyPr>
          <a:lstStyle/>
          <a:p>
            <a:r>
              <a:rPr lang="zh-CN" altLang="en-US" sz="3200" b="1" dirty="0">
                <a:latin typeface="+mn-ea"/>
              </a:rPr>
              <a:t>改良型</a:t>
            </a:r>
            <a:r>
              <a:rPr lang="en-US" altLang="zh-CN" sz="3200" b="1" dirty="0">
                <a:latin typeface="+mn-ea"/>
              </a:rPr>
              <a:t>MBR</a:t>
            </a:r>
            <a:r>
              <a:rPr lang="zh-CN" altLang="en-US" sz="3200" b="1" dirty="0">
                <a:latin typeface="+mn-ea"/>
              </a:rPr>
              <a:t>工艺</a:t>
            </a:r>
            <a:r>
              <a:rPr lang="en-US" altLang="zh-CN" sz="3200" b="1" dirty="0">
                <a:latin typeface="+mn-ea"/>
              </a:rPr>
              <a:t>+</a:t>
            </a:r>
            <a:r>
              <a:rPr lang="zh-CN" altLang="en-US" sz="3200" b="1" dirty="0">
                <a:latin typeface="+mn-ea"/>
              </a:rPr>
              <a:t>深度处理工艺流程图</a:t>
            </a:r>
            <a:endParaRPr lang="zh-CN" altLang="en-US" sz="3200" b="1" dirty="0">
              <a:latin typeface="+mn-ea"/>
            </a:endParaRPr>
          </a:p>
        </p:txBody>
      </p:sp>
      <p:sp>
        <p:nvSpPr>
          <p:cNvPr id="4" name="文本框 3"/>
          <p:cNvSpPr txBox="1"/>
          <p:nvPr/>
        </p:nvSpPr>
        <p:spPr>
          <a:xfrm>
            <a:off x="2369820" y="13271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44545" y="963295"/>
            <a:ext cx="7315200" cy="5083175"/>
          </a:xfrm>
          <a:prstGeom prst="rect">
            <a:avLst/>
          </a:prstGeom>
        </p:spPr>
      </p:pic>
      <p:sp>
        <p:nvSpPr>
          <p:cNvPr id="3" name="文本框 2"/>
          <p:cNvSpPr txBox="1"/>
          <p:nvPr/>
        </p:nvSpPr>
        <p:spPr>
          <a:xfrm>
            <a:off x="2453640" y="3009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490" name="Object 2"/>
          <p:cNvGraphicFramePr>
            <a:graphicFrameLocks noChangeAspect="1"/>
          </p:cNvGraphicFramePr>
          <p:nvPr/>
        </p:nvGraphicFramePr>
        <p:xfrm>
          <a:off x="2799184" y="1827245"/>
          <a:ext cx="8382000" cy="3352800"/>
        </p:xfrm>
        <a:graphic>
          <a:graphicData uri="http://schemas.openxmlformats.org/presentationml/2006/ole">
            <mc:AlternateContent xmlns:mc="http://schemas.openxmlformats.org/markup-compatibility/2006">
              <mc:Choice xmlns:v="urn:schemas-microsoft-com:vml" Requires="v">
                <p:oleObj spid="_x0000_s7208" name="Photo Editor 照片" r:id="rId1" imgW="4762500" imgH="1276350" progId="MSPhotoEd.3">
                  <p:embed/>
                </p:oleObj>
              </mc:Choice>
              <mc:Fallback>
                <p:oleObj name="Photo Editor 照片" r:id="rId1" imgW="4762500" imgH="1276350" progId="MSPhotoEd.3">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9184" y="1827245"/>
                        <a:ext cx="8382000"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296160" y="39560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3490"/>
                                        </p:tgtEl>
                                        <p:attrNameLst>
                                          <p:attrName>style.visibility</p:attrName>
                                        </p:attrNameLst>
                                      </p:cBhvr>
                                      <p:to>
                                        <p:strVal val="visible"/>
                                      </p:to>
                                    </p:set>
                                    <p:anim calcmode="lin" valueType="num">
                                      <p:cBhvr additive="base">
                                        <p:cTn id="7" dur="500" fill="hold"/>
                                        <p:tgtEl>
                                          <p:spTgt spid="63490"/>
                                        </p:tgtEl>
                                        <p:attrNameLst>
                                          <p:attrName>ppt_x</p:attrName>
                                        </p:attrNameLst>
                                      </p:cBhvr>
                                      <p:tavLst>
                                        <p:tav tm="0">
                                          <p:val>
                                            <p:strVal val="#ppt_x"/>
                                          </p:val>
                                        </p:tav>
                                        <p:tav tm="100000">
                                          <p:val>
                                            <p:strVal val="#ppt_x"/>
                                          </p:val>
                                        </p:tav>
                                      </p:tavLst>
                                    </p:anim>
                                    <p:anim calcmode="lin" valueType="num">
                                      <p:cBhvr additive="base">
                                        <p:cTn id="8" dur="500" fill="hold"/>
                                        <p:tgtEl>
                                          <p:spTgt spid="634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2396412" y="609599"/>
            <a:ext cx="9397482" cy="5903167"/>
          </a:xfrm>
        </p:spPr>
        <p:txBody>
          <a:bodyPr/>
          <a:lstStyle/>
          <a:p>
            <a:pPr eaLnBrk="1" hangingPunct="1">
              <a:lnSpc>
                <a:spcPct val="150000"/>
              </a:lnSpc>
            </a:pPr>
            <a:r>
              <a:rPr lang="en-US" altLang="zh-CN" sz="2400" dirty="0">
                <a:solidFill>
                  <a:srgbClr val="000000"/>
                </a:solidFill>
                <a:latin typeface="+mn-ea"/>
              </a:rPr>
              <a:t>A2</a:t>
            </a:r>
            <a:r>
              <a:rPr lang="zh-CN" altLang="en-US" sz="2400" dirty="0">
                <a:solidFill>
                  <a:srgbClr val="000000"/>
                </a:solidFill>
                <a:latin typeface="+mn-ea"/>
              </a:rPr>
              <a:t>／</a:t>
            </a:r>
            <a:r>
              <a:rPr lang="en-US" altLang="zh-CN" sz="2400" dirty="0">
                <a:solidFill>
                  <a:srgbClr val="000000"/>
                </a:solidFill>
                <a:latin typeface="+mn-ea"/>
              </a:rPr>
              <a:t>O</a:t>
            </a:r>
            <a:r>
              <a:rPr lang="zh-CN" altLang="en-US" sz="2400" dirty="0">
                <a:solidFill>
                  <a:srgbClr val="000000"/>
                </a:solidFill>
                <a:latin typeface="+mn-ea"/>
              </a:rPr>
              <a:t>工艺的特点</a:t>
            </a:r>
            <a:br>
              <a:rPr lang="zh-CN" altLang="en-US" sz="2400" dirty="0">
                <a:solidFill>
                  <a:srgbClr val="000000"/>
                </a:solidFill>
                <a:latin typeface="+mn-ea"/>
              </a:rPr>
            </a:br>
            <a:r>
              <a:rPr lang="zh-CN" altLang="en-US" sz="2400" dirty="0">
                <a:solidFill>
                  <a:srgbClr val="000000"/>
                </a:solidFill>
                <a:latin typeface="+mn-ea"/>
              </a:rPr>
              <a:t> </a:t>
            </a:r>
            <a:r>
              <a:rPr lang="en-US" altLang="zh-CN" sz="2400" dirty="0">
                <a:solidFill>
                  <a:srgbClr val="000000"/>
                </a:solidFill>
                <a:latin typeface="+mn-ea"/>
              </a:rPr>
              <a:t>(1)</a:t>
            </a:r>
            <a:r>
              <a:rPr lang="zh-CN" altLang="en-US" sz="2400" dirty="0">
                <a:solidFill>
                  <a:srgbClr val="000000"/>
                </a:solidFill>
                <a:latin typeface="+mn-ea"/>
              </a:rPr>
              <a:t>厌氧、缺氧、好氧三种不同的环境条件和不同种类微生物菌群的有机配合，能同时具有去除有机物、脱氮除磷的功能。</a:t>
            </a:r>
            <a:br>
              <a:rPr lang="zh-CN" altLang="en-US" sz="2400" dirty="0">
                <a:solidFill>
                  <a:srgbClr val="000000"/>
                </a:solidFill>
                <a:latin typeface="+mn-ea"/>
              </a:rPr>
            </a:br>
            <a:r>
              <a:rPr lang="zh-CN" altLang="en-US" sz="2400" dirty="0">
                <a:solidFill>
                  <a:srgbClr val="000000"/>
                </a:solidFill>
                <a:latin typeface="+mn-ea"/>
              </a:rPr>
              <a:t> </a:t>
            </a:r>
            <a:r>
              <a:rPr lang="en-US" altLang="zh-CN" sz="2400" dirty="0">
                <a:solidFill>
                  <a:srgbClr val="000000"/>
                </a:solidFill>
                <a:latin typeface="+mn-ea"/>
              </a:rPr>
              <a:t>(2)</a:t>
            </a:r>
            <a:r>
              <a:rPr lang="zh-CN" altLang="en-US" sz="2400" dirty="0">
                <a:solidFill>
                  <a:srgbClr val="000000"/>
                </a:solidFill>
                <a:latin typeface="+mn-ea"/>
              </a:rPr>
              <a:t>在同时脱氧除磷去除有机物的工艺中，该工艺流程最为简单，总的水力停留时间也少于同类其他工艺。</a:t>
            </a:r>
            <a:br>
              <a:rPr lang="zh-CN" altLang="en-US" sz="2400" dirty="0">
                <a:solidFill>
                  <a:srgbClr val="000000"/>
                </a:solidFill>
                <a:latin typeface="+mn-ea"/>
              </a:rPr>
            </a:br>
            <a:r>
              <a:rPr lang="zh-CN" altLang="en-US" sz="2400" dirty="0">
                <a:solidFill>
                  <a:srgbClr val="000000"/>
                </a:solidFill>
                <a:latin typeface="+mn-ea"/>
              </a:rPr>
              <a:t> </a:t>
            </a:r>
            <a:r>
              <a:rPr lang="en-US" altLang="zh-CN" sz="2400" dirty="0">
                <a:solidFill>
                  <a:srgbClr val="000000"/>
                </a:solidFill>
                <a:latin typeface="+mn-ea"/>
              </a:rPr>
              <a:t>(3)</a:t>
            </a:r>
            <a:r>
              <a:rPr lang="zh-CN" altLang="en-US" sz="2400" dirty="0">
                <a:solidFill>
                  <a:srgbClr val="000000"/>
                </a:solidFill>
                <a:latin typeface="+mn-ea"/>
              </a:rPr>
              <a:t>在厌氧</a:t>
            </a:r>
            <a:r>
              <a:rPr lang="en-US" altLang="zh-CN" sz="2400" dirty="0">
                <a:solidFill>
                  <a:srgbClr val="000000"/>
                </a:solidFill>
                <a:latin typeface="+mn-ea"/>
              </a:rPr>
              <a:t>—</a:t>
            </a:r>
            <a:r>
              <a:rPr lang="zh-CN" altLang="en-US" sz="2400" dirty="0">
                <a:solidFill>
                  <a:srgbClr val="000000"/>
                </a:solidFill>
                <a:latin typeface="+mn-ea"/>
              </a:rPr>
              <a:t>缺氧</a:t>
            </a:r>
            <a:r>
              <a:rPr lang="en-US" altLang="zh-CN" sz="2400" dirty="0">
                <a:solidFill>
                  <a:srgbClr val="000000"/>
                </a:solidFill>
                <a:latin typeface="+mn-ea"/>
              </a:rPr>
              <a:t>—</a:t>
            </a:r>
            <a:r>
              <a:rPr lang="zh-CN" altLang="en-US" sz="2400" dirty="0">
                <a:solidFill>
                  <a:srgbClr val="000000"/>
                </a:solidFill>
                <a:latin typeface="+mn-ea"/>
              </a:rPr>
              <a:t>好氧交替运行下，丝状菌不会大量繁殖，污泥体积指数</a:t>
            </a:r>
            <a:r>
              <a:rPr lang="en-US" altLang="zh-CN" sz="2400" dirty="0">
                <a:solidFill>
                  <a:srgbClr val="000000"/>
                </a:solidFill>
                <a:latin typeface="+mn-ea"/>
              </a:rPr>
              <a:t>SVI</a:t>
            </a:r>
            <a:r>
              <a:rPr lang="zh-CN" altLang="en-US" sz="2400" dirty="0">
                <a:solidFill>
                  <a:srgbClr val="000000"/>
                </a:solidFill>
                <a:latin typeface="+mn-ea"/>
              </a:rPr>
              <a:t>一般小于</a:t>
            </a:r>
            <a:r>
              <a:rPr lang="en-US" altLang="zh-CN" sz="2400" dirty="0">
                <a:solidFill>
                  <a:srgbClr val="000000"/>
                </a:solidFill>
                <a:latin typeface="+mn-ea"/>
              </a:rPr>
              <a:t>100</a:t>
            </a:r>
            <a:r>
              <a:rPr lang="zh-CN" altLang="en-US" sz="2400" dirty="0">
                <a:solidFill>
                  <a:srgbClr val="000000"/>
                </a:solidFill>
                <a:latin typeface="+mn-ea"/>
              </a:rPr>
              <a:t>，不会发生污泥膨胀。</a:t>
            </a:r>
            <a:br>
              <a:rPr lang="zh-CN" altLang="en-US" sz="2400" dirty="0">
                <a:solidFill>
                  <a:srgbClr val="000000"/>
                </a:solidFill>
                <a:latin typeface="+mn-ea"/>
              </a:rPr>
            </a:br>
            <a:r>
              <a:rPr lang="zh-CN" altLang="en-US" sz="2400" dirty="0">
                <a:solidFill>
                  <a:srgbClr val="000000"/>
                </a:solidFill>
                <a:latin typeface="+mn-ea"/>
              </a:rPr>
              <a:t> </a:t>
            </a:r>
            <a:r>
              <a:rPr lang="en-US" altLang="zh-CN" sz="2400" dirty="0">
                <a:solidFill>
                  <a:srgbClr val="000000"/>
                </a:solidFill>
                <a:latin typeface="+mn-ea"/>
              </a:rPr>
              <a:t>(4)</a:t>
            </a:r>
            <a:r>
              <a:rPr lang="zh-CN" altLang="en-US" sz="2400" dirty="0">
                <a:solidFill>
                  <a:srgbClr val="000000"/>
                </a:solidFill>
                <a:latin typeface="+mn-ea"/>
              </a:rPr>
              <a:t>污泥中磷含量高，一般为</a:t>
            </a:r>
            <a:r>
              <a:rPr lang="en-US" altLang="zh-CN" sz="2400" dirty="0">
                <a:solidFill>
                  <a:srgbClr val="000000"/>
                </a:solidFill>
                <a:latin typeface="+mn-ea"/>
              </a:rPr>
              <a:t>2</a:t>
            </a:r>
            <a:r>
              <a:rPr lang="zh-CN" altLang="en-US" sz="2400" dirty="0">
                <a:solidFill>
                  <a:srgbClr val="000000"/>
                </a:solidFill>
                <a:latin typeface="+mn-ea"/>
              </a:rPr>
              <a:t>．</a:t>
            </a:r>
            <a:r>
              <a:rPr lang="en-US" altLang="zh-CN" sz="2400" dirty="0">
                <a:solidFill>
                  <a:srgbClr val="000000"/>
                </a:solidFill>
                <a:latin typeface="+mn-ea"/>
              </a:rPr>
              <a:t>5</a:t>
            </a:r>
            <a:r>
              <a:rPr lang="zh-CN" altLang="en-US" sz="2400" dirty="0">
                <a:solidFill>
                  <a:srgbClr val="000000"/>
                </a:solidFill>
                <a:latin typeface="+mn-ea"/>
              </a:rPr>
              <a:t>％以上。</a:t>
            </a:r>
            <a:br>
              <a:rPr lang="zh-CN" altLang="en-US" sz="2400" dirty="0">
                <a:solidFill>
                  <a:srgbClr val="000000"/>
                </a:solidFill>
                <a:latin typeface="+mn-ea"/>
              </a:rPr>
            </a:br>
            <a:r>
              <a:rPr lang="zh-CN" altLang="en-US" sz="2400" dirty="0">
                <a:solidFill>
                  <a:srgbClr val="000000"/>
                </a:solidFill>
                <a:latin typeface="+mn-ea"/>
              </a:rPr>
              <a:t> </a:t>
            </a:r>
            <a:r>
              <a:rPr lang="en-US" altLang="zh-CN" sz="2400" dirty="0">
                <a:solidFill>
                  <a:srgbClr val="000000"/>
                </a:solidFill>
                <a:latin typeface="+mn-ea"/>
              </a:rPr>
              <a:t>(5)</a:t>
            </a:r>
            <a:r>
              <a:rPr lang="zh-CN" altLang="en-US" sz="2400" dirty="0">
                <a:solidFill>
                  <a:srgbClr val="000000"/>
                </a:solidFill>
                <a:latin typeface="+mn-ea"/>
              </a:rPr>
              <a:t>脱氮效果受混合液回流比大小的影响，除磷效果则受回流污泥中夹带</a:t>
            </a:r>
            <a:r>
              <a:rPr lang="en-US" altLang="zh-CN" sz="2400" dirty="0">
                <a:solidFill>
                  <a:srgbClr val="000000"/>
                </a:solidFill>
                <a:latin typeface="+mn-ea"/>
              </a:rPr>
              <a:t>DO</a:t>
            </a:r>
            <a:r>
              <a:rPr lang="zh-CN" altLang="en-US" sz="2400" dirty="0">
                <a:solidFill>
                  <a:srgbClr val="000000"/>
                </a:solidFill>
                <a:latin typeface="+mn-ea"/>
              </a:rPr>
              <a:t>和硝酸态氧的影响，因而脱氮除磷效率不可能很高。</a:t>
            </a:r>
            <a:endParaRPr lang="zh-CN" altLang="en-US" sz="2400" dirty="0">
              <a:latin typeface="+mn-ea"/>
            </a:endParaRPr>
          </a:p>
        </p:txBody>
      </p:sp>
      <p:sp>
        <p:nvSpPr>
          <p:cNvPr id="2" name="文本框 1"/>
          <p:cNvSpPr txBox="1"/>
          <p:nvPr/>
        </p:nvSpPr>
        <p:spPr>
          <a:xfrm>
            <a:off x="2253615" y="23749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box(in)">
                                      <p:cBhvr>
                                        <p:cTn id="7" dur="5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2209799" y="379443"/>
            <a:ext cx="9584095" cy="6226629"/>
          </a:xfrm>
        </p:spPr>
        <p:txBody>
          <a:bodyPr/>
          <a:lstStyle/>
          <a:p>
            <a:pPr eaLnBrk="1" hangingPunct="1">
              <a:lnSpc>
                <a:spcPct val="150000"/>
              </a:lnSpc>
            </a:pPr>
            <a:r>
              <a:rPr lang="en-US" altLang="zh-CN" sz="4000" dirty="0">
                <a:latin typeface="+mn-ea"/>
              </a:rPr>
              <a:t>4.</a:t>
            </a:r>
            <a:r>
              <a:rPr lang="zh-CN" altLang="en-US" sz="4000" dirty="0">
                <a:latin typeface="+mn-ea"/>
              </a:rPr>
              <a:t>人工湿地</a:t>
            </a:r>
            <a:endParaRPr lang="zh-CN" altLang="en-US" sz="4000" dirty="0">
              <a:latin typeface="+mn-ea"/>
            </a:endParaRPr>
          </a:p>
          <a:p>
            <a:pPr eaLnBrk="1" hangingPunct="1">
              <a:lnSpc>
                <a:spcPct val="150000"/>
              </a:lnSpc>
            </a:pPr>
            <a:r>
              <a:rPr lang="zh-CN" altLang="en-US" sz="2800" dirty="0">
                <a:latin typeface="宋体" panose="02010600030101010101" pitchFamily="2" charset="-122"/>
              </a:rPr>
              <a:t>湿地，顾名思义，是介于陆地和水体之间的过渡带，其表面常年或经常覆盖着水，或充满了水，它是地球上生物多样性丰富和生产力较高的生态系统。除此之外，湿地中还有许多挺水、浮水和沉水植物，它们能够在其组织中吸附金属及一些有害物质，很多植物还能参与解毒过程，对污染物质进行吸收、代谢、分解、积累及水体净化。如同肾能够帮助人体排泄废物，维持新陈代谢一样，湿地也能起到降解环境污染的作用，因此被称作</a:t>
            </a:r>
            <a:r>
              <a:rPr lang="zh-CN" altLang="en-US" sz="2800" dirty="0">
                <a:latin typeface="&amp;Euml" charset="0"/>
              </a:rPr>
              <a:t>“</a:t>
            </a:r>
            <a:r>
              <a:rPr lang="zh-CN" altLang="en-US" sz="2800" dirty="0">
                <a:latin typeface="宋体" panose="02010600030101010101" pitchFamily="2" charset="-122"/>
              </a:rPr>
              <a:t>地球之肾</a:t>
            </a:r>
            <a:r>
              <a:rPr lang="zh-CN" altLang="en-US" sz="2800" dirty="0">
                <a:latin typeface="&amp;Euml" charset="0"/>
              </a:rPr>
              <a:t>”</a:t>
            </a:r>
            <a:r>
              <a:rPr lang="zh-CN" altLang="en-US" sz="2800" dirty="0">
                <a:latin typeface="宋体" panose="02010600030101010101" pitchFamily="2" charset="-122"/>
              </a:rPr>
              <a:t>。</a:t>
            </a:r>
            <a:r>
              <a:rPr lang="zh-CN" altLang="en-US" sz="2800" dirty="0">
                <a:latin typeface="&amp;Euml" charset="0"/>
              </a:rPr>
              <a:t> </a:t>
            </a:r>
            <a:endParaRPr lang="zh-CN" altLang="en-US" sz="2800" dirty="0">
              <a:latin typeface="&amp;Euml" charset="0"/>
            </a:endParaRPr>
          </a:p>
        </p:txBody>
      </p:sp>
      <p:sp>
        <p:nvSpPr>
          <p:cNvPr id="2" name="文本框 1"/>
          <p:cNvSpPr txBox="1"/>
          <p:nvPr/>
        </p:nvSpPr>
        <p:spPr>
          <a:xfrm>
            <a:off x="2516505" y="20637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 calcmode="lin" valueType="num">
                                      <p:cBhvr>
                                        <p:cTn id="7" dur="500" fill="hold"/>
                                        <p:tgtEl>
                                          <p:spTgt spid="2560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560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5603">
                                            <p:txEl>
                                              <p:pRg st="1" end="1"/>
                                            </p:txEl>
                                          </p:spTgt>
                                        </p:tgtEl>
                                        <p:attrNameLst>
                                          <p:attrName>style.visibility</p:attrName>
                                        </p:attrNameLst>
                                      </p:cBhvr>
                                      <p:to>
                                        <p:strVal val="visible"/>
                                      </p:to>
                                    </p:set>
                                    <p:anim calcmode="lin" valueType="num">
                                      <p:cBhvr>
                                        <p:cTn id="13" dur="500" fill="hold"/>
                                        <p:tgtEl>
                                          <p:spTgt spid="2560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2560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utoUpdateAnimBg="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Picture 3" descr="pic_10905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388290" y="3505200"/>
            <a:ext cx="40005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8" name="Picture 8" descr="1094548581_3Cayg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9477" y="3505200"/>
            <a:ext cx="4468813"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8" name="Picture 18" descr="liuwen200511211511298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9476" y="895739"/>
            <a:ext cx="8469313"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443480" y="24892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additive="base">
                                        <p:cTn id="7" dur="500" fill="hold"/>
                                        <p:tgtEl>
                                          <p:spTgt spid="66563"/>
                                        </p:tgtEl>
                                        <p:attrNameLst>
                                          <p:attrName>ppt_x</p:attrName>
                                        </p:attrNameLst>
                                      </p:cBhvr>
                                      <p:tavLst>
                                        <p:tav tm="0">
                                          <p:val>
                                            <p:strVal val="0-#ppt_w/2"/>
                                          </p:val>
                                        </p:tav>
                                        <p:tav tm="100000">
                                          <p:val>
                                            <p:strVal val="#ppt_x"/>
                                          </p:val>
                                        </p:tav>
                                      </p:tavLst>
                                    </p:anim>
                                    <p:anim calcmode="lin" valueType="num">
                                      <p:cBhvr additive="base">
                                        <p:cTn id="8" dur="500" fill="hold"/>
                                        <p:tgtEl>
                                          <p:spTgt spid="6656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6568"/>
                                        </p:tgtEl>
                                        <p:attrNameLst>
                                          <p:attrName>style.visibility</p:attrName>
                                        </p:attrNameLst>
                                      </p:cBhvr>
                                      <p:to>
                                        <p:strVal val="visible"/>
                                      </p:to>
                                    </p:set>
                                    <p:anim calcmode="lin" valueType="num">
                                      <p:cBhvr additive="base">
                                        <p:cTn id="13" dur="500" fill="hold"/>
                                        <p:tgtEl>
                                          <p:spTgt spid="66568"/>
                                        </p:tgtEl>
                                        <p:attrNameLst>
                                          <p:attrName>ppt_x</p:attrName>
                                        </p:attrNameLst>
                                      </p:cBhvr>
                                      <p:tavLst>
                                        <p:tav tm="0">
                                          <p:val>
                                            <p:strVal val="0-#ppt_w/2"/>
                                          </p:val>
                                        </p:tav>
                                        <p:tav tm="100000">
                                          <p:val>
                                            <p:strVal val="#ppt_x"/>
                                          </p:val>
                                        </p:tav>
                                      </p:tavLst>
                                    </p:anim>
                                    <p:anim calcmode="lin" valueType="num">
                                      <p:cBhvr additive="base">
                                        <p:cTn id="14" dur="500" fill="hold"/>
                                        <p:tgtEl>
                                          <p:spTgt spid="6656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66578"/>
                                        </p:tgtEl>
                                        <p:attrNameLst>
                                          <p:attrName>style.visibility</p:attrName>
                                        </p:attrNameLst>
                                      </p:cBhvr>
                                      <p:to>
                                        <p:strVal val="visible"/>
                                      </p:to>
                                    </p:set>
                                    <p:anim calcmode="lin" valueType="num">
                                      <p:cBhvr additive="base">
                                        <p:cTn id="19" dur="500" fill="hold"/>
                                        <p:tgtEl>
                                          <p:spTgt spid="66578"/>
                                        </p:tgtEl>
                                        <p:attrNameLst>
                                          <p:attrName>ppt_x</p:attrName>
                                        </p:attrNameLst>
                                      </p:cBhvr>
                                      <p:tavLst>
                                        <p:tav tm="0">
                                          <p:val>
                                            <p:strVal val="0-#ppt_w/2"/>
                                          </p:val>
                                        </p:tav>
                                        <p:tav tm="100000">
                                          <p:val>
                                            <p:strVal val="#ppt_x"/>
                                          </p:val>
                                        </p:tav>
                                      </p:tavLst>
                                    </p:anim>
                                    <p:anim calcmode="lin" valueType="num">
                                      <p:cBhvr additive="base">
                                        <p:cTn id="20" dur="500" fill="hold"/>
                                        <p:tgtEl>
                                          <p:spTgt spid="665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2172477" y="197498"/>
            <a:ext cx="9397482" cy="6324600"/>
          </a:xfrm>
        </p:spPr>
        <p:txBody>
          <a:bodyPr/>
          <a:lstStyle/>
          <a:p>
            <a:pPr marL="0" indent="0" algn="just" eaLnBrk="1" hangingPunct="1">
              <a:lnSpc>
                <a:spcPct val="90000"/>
              </a:lnSpc>
              <a:buNone/>
            </a:pPr>
            <a:endParaRPr lang="en-US" altLang="zh-CN" sz="2800" dirty="0"/>
          </a:p>
          <a:p>
            <a:pPr algn="just" eaLnBrk="1" hangingPunct="1">
              <a:lnSpc>
                <a:spcPct val="150000"/>
              </a:lnSpc>
            </a:pPr>
            <a:r>
              <a:rPr lang="zh-CN" altLang="en-US" sz="1600" dirty="0">
                <a:latin typeface="&amp;Euml" charset="0"/>
              </a:rPr>
              <a:t>目前在我国广泛应用于污水处理的人工湿地主要分为自由水面湿地（地表流式）和地下水流湿地（潜流式）。地表流式的湿地技术，还属于传统的“土地处理法”，把污水直接排进湿地停留若干天后排出，夏天污水可能会散发出臭味，造成蚊蝇之困，而冬天会结冰，影响处理效果，不太适合特别寒冷的地区，更不能忽视的一点是，这种处理方式，让污水直接接触空气，污水中所含有的大肠杆菌等细菌可以直接通过气体散播，造成二次污染。正是由于地表流式的湿地技术存在如此多的遗憾，使不少环保业内人士对它持保留意见，认为这种污水处理方法是把原本小的污染源扩大化，造成了更为严重的环境污染。 </a:t>
            </a:r>
            <a:endParaRPr lang="zh-CN" altLang="en-US" sz="1600" dirty="0"/>
          </a:p>
          <a:p>
            <a:pPr algn="just" eaLnBrk="1" hangingPunct="1">
              <a:lnSpc>
                <a:spcPct val="150000"/>
              </a:lnSpc>
            </a:pPr>
            <a:r>
              <a:rPr lang="zh-CN" altLang="en-US" sz="1600" dirty="0">
                <a:latin typeface="&amp;Euml" charset="0"/>
              </a:rPr>
              <a:t>很明显，地表流式的人工湿地技术含量太低，且污水处理负荷十分有限，而目前发达国家的人工湿地污水处理系统</a:t>
            </a:r>
            <a:r>
              <a:rPr lang="en-US" altLang="zh-CN" sz="1600" dirty="0">
                <a:latin typeface="&amp;Euml" charset="0"/>
              </a:rPr>
              <a:t>90</a:t>
            </a:r>
            <a:r>
              <a:rPr lang="zh-CN" altLang="en-US" sz="1600" dirty="0">
                <a:latin typeface="&amp;Euml" charset="0"/>
              </a:rPr>
              <a:t>％以上都采取了另一种湿地技术</a:t>
            </a:r>
            <a:r>
              <a:rPr lang="en-US" altLang="zh-CN" sz="1600" dirty="0">
                <a:latin typeface="&amp;Euml" charset="0"/>
              </a:rPr>
              <a:t>———</a:t>
            </a:r>
            <a:r>
              <a:rPr lang="zh-CN" altLang="en-US" sz="1600" dirty="0">
                <a:latin typeface="&amp;Euml" charset="0"/>
              </a:rPr>
              <a:t>潜流式人工湿地技术：将污水通过管道输送到人工土壤介质中，在水床最低位运行，表面种植植物，类似于微灌、滴灌，用这种方法处理污水，污染物去除率高，整个湿地系统轻松“过冬”，且不滋生蚊虫、没有臭味。另外，人工湿地污水处理技术也是环保安全的技术，它利用聚氯乙烯制成的防渗膜，能根本杜绝污染地下水。</a:t>
            </a:r>
            <a:endParaRPr lang="zh-CN" altLang="en-US" sz="1600" dirty="0"/>
          </a:p>
          <a:p>
            <a:pPr algn="just" eaLnBrk="1" hangingPunct="1">
              <a:lnSpc>
                <a:spcPct val="150000"/>
              </a:lnSpc>
            </a:pPr>
            <a:r>
              <a:rPr lang="zh-CN" altLang="en-US" sz="1600" dirty="0">
                <a:latin typeface="&amp;Euml" charset="0"/>
              </a:rPr>
              <a:t>与传统的土地处理法相比， “人工合成湿地技术”的要突破三大技术关键：一是确定适用于我国北方的人工湿地系统的设计及运行参数；二是适用我国北方的多年生可适性水生植物的确定，以及适用于处理不同种类水体的人工介质配搭方式；三是对湿地系统越冬运行性能的研究。</a:t>
            </a:r>
            <a:endParaRPr lang="zh-CN" altLang="en-US" sz="1600" dirty="0"/>
          </a:p>
        </p:txBody>
      </p:sp>
      <p:sp>
        <p:nvSpPr>
          <p:cNvPr id="2" name="文本框 1"/>
          <p:cNvSpPr txBox="1"/>
          <p:nvPr/>
        </p:nvSpPr>
        <p:spPr>
          <a:xfrm>
            <a:off x="2432685" y="21653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6627">
                                            <p:txEl>
                                              <p:pRg st="1" end="1"/>
                                            </p:txEl>
                                          </p:spTgt>
                                        </p:tgtEl>
                                        <p:attrNameLst>
                                          <p:attrName>style.visibility</p:attrName>
                                        </p:attrNameLst>
                                      </p:cBhvr>
                                      <p:to>
                                        <p:strVal val="visible"/>
                                      </p:to>
                                    </p:set>
                                    <p:anim calcmode="lin" valueType="num">
                                      <p:cBhvr>
                                        <p:cTn id="7" dur="500" fill="hold"/>
                                        <p:tgtEl>
                                          <p:spTgt spid="26627">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2662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 calcmode="lin" valueType="num">
                                      <p:cBhvr>
                                        <p:cTn id="13" dur="500" fill="hold"/>
                                        <p:tgtEl>
                                          <p:spTgt spid="26627">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26627">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anim calcmode="lin" valueType="num">
                                      <p:cBhvr>
                                        <p:cTn id="19" dur="500" fill="hold"/>
                                        <p:tgtEl>
                                          <p:spTgt spid="26627">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26627">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utoUpdateAnimBg="0" build="p"/>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2228461" y="348342"/>
            <a:ext cx="9528110" cy="6248400"/>
          </a:xfrm>
        </p:spPr>
        <p:txBody>
          <a:bodyPr/>
          <a:lstStyle/>
          <a:p>
            <a:pPr eaLnBrk="1" hangingPunct="1"/>
            <a:r>
              <a:rPr lang="en-US" altLang="zh-CN" sz="2800" dirty="0"/>
              <a:t>5.</a:t>
            </a:r>
            <a:r>
              <a:rPr lang="zh-CN" altLang="en-US" sz="2800" dirty="0"/>
              <a:t>曝气生物滤池</a:t>
            </a:r>
            <a:endParaRPr lang="zh-CN" altLang="en-US" sz="2800" dirty="0"/>
          </a:p>
          <a:p>
            <a:pPr eaLnBrk="1" hangingPunct="1">
              <a:lnSpc>
                <a:spcPct val="150000"/>
              </a:lnSpc>
            </a:pPr>
            <a:r>
              <a:rPr lang="zh-CN" altLang="en-US" sz="2400" dirty="0">
                <a:solidFill>
                  <a:srgbClr val="333333"/>
                </a:solidFill>
                <a:latin typeface="Arial" panose="020B0604020202020204" pitchFamily="34" charset="0"/>
                <a:cs typeface="Arial" panose="020B0604020202020204" pitchFamily="34" charset="0"/>
              </a:rPr>
              <a:t>曝气生物滤池（ </a:t>
            </a:r>
            <a:r>
              <a:rPr lang="en-US" altLang="zh-CN" sz="2400" dirty="0">
                <a:solidFill>
                  <a:srgbClr val="333333"/>
                </a:solidFill>
                <a:latin typeface="Arial" panose="020B0604020202020204" pitchFamily="34" charset="0"/>
                <a:cs typeface="Arial" panose="020B0604020202020204" pitchFamily="34" charset="0"/>
              </a:rPr>
              <a:t>BAF</a:t>
            </a:r>
            <a:r>
              <a:rPr lang="zh-CN" altLang="en-US" sz="2400" dirty="0">
                <a:solidFill>
                  <a:srgbClr val="333333"/>
                </a:solidFill>
                <a:latin typeface="Arial" panose="020B0604020202020204" pitchFamily="34" charset="0"/>
                <a:cs typeface="Arial" panose="020B0604020202020204" pitchFamily="34" charset="0"/>
              </a:rPr>
              <a:t>）技术是在生物接触氧化工艺的基础上，引入饮用水处理中过滤的思想，而产生的一种好氧废水处理工艺。其突出特点是在一级强化处理的基础上将生物氧化与过滤结合在一起，滤池后部不设沉淀池，通过反冲洗再生实现滤池的周期运行。 </a:t>
            </a:r>
            <a:endParaRPr lang="zh-CN" altLang="en-US" sz="2400" dirty="0">
              <a:solidFill>
                <a:srgbClr val="333333"/>
              </a:solidFill>
              <a:latin typeface="Arial" panose="020B0604020202020204" pitchFamily="34" charset="0"/>
              <a:cs typeface="Arial" panose="020B0604020202020204" pitchFamily="34" charset="0"/>
            </a:endParaRPr>
          </a:p>
          <a:p>
            <a:pPr eaLnBrk="1" hangingPunct="1">
              <a:lnSpc>
                <a:spcPct val="150000"/>
              </a:lnSpc>
            </a:pPr>
            <a:r>
              <a:rPr lang="zh-CN" altLang="en-US" sz="2400" dirty="0">
                <a:solidFill>
                  <a:srgbClr val="333333"/>
                </a:solidFill>
                <a:latin typeface="Arial" panose="020B0604020202020204" pitchFamily="34" charset="0"/>
                <a:cs typeface="Arial" panose="020B0604020202020204" pitchFamily="34" charset="0"/>
              </a:rPr>
              <a:t>在曝气池中填充生物陶粒，利用陶粒表面附着的生物膜降解水中污染物的处理单元。由于陶粒具有粒径小，孔隙率大，堆积密度小，比表面积大等特点，陶粒表面容易附着生物膜。陶粒表面附着大量的生物膜，生物膜中生长着众多种属和数量的微生物，有好氧菌、兼氧菌、厌氧菌，所以曝气生物滤池对水中的各种有机物都有一个很好的去除作用，同时对氨氮也有很高的去除效率。</a:t>
            </a:r>
            <a:endParaRPr lang="zh-CN" altLang="en-US" sz="2400" dirty="0">
              <a:solidFill>
                <a:srgbClr val="333333"/>
              </a:solidFill>
              <a:latin typeface="Arial" panose="020B0604020202020204" pitchFamily="34" charset="0"/>
              <a:cs typeface="Arial" panose="020B0604020202020204" pitchFamily="34" charset="0"/>
            </a:endParaRPr>
          </a:p>
          <a:p>
            <a:pPr eaLnBrk="1" hangingPunct="1"/>
            <a:endParaRPr lang="en-US" altLang="zh-CN" sz="2400" dirty="0">
              <a:solidFill>
                <a:srgbClr val="333333"/>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p:cTn id="7" dur="500" fill="hold"/>
                                        <p:tgtEl>
                                          <p:spTgt spid="2969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969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9699">
                                            <p:txEl>
                                              <p:pRg st="1" end="1"/>
                                            </p:txEl>
                                          </p:spTgt>
                                        </p:tgtEl>
                                        <p:attrNameLst>
                                          <p:attrName>style.visibility</p:attrName>
                                        </p:attrNameLst>
                                      </p:cBhvr>
                                      <p:to>
                                        <p:strVal val="visible"/>
                                      </p:to>
                                    </p:set>
                                    <p:anim calcmode="lin" valueType="num">
                                      <p:cBhvr>
                                        <p:cTn id="13" dur="500" fill="hold"/>
                                        <p:tgtEl>
                                          <p:spTgt spid="29699">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29699">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29699">
                                            <p:txEl>
                                              <p:pRg st="2" end="2"/>
                                            </p:txEl>
                                          </p:spTgt>
                                        </p:tgtEl>
                                        <p:attrNameLst>
                                          <p:attrName>style.visibility</p:attrName>
                                        </p:attrNameLst>
                                      </p:cBhvr>
                                      <p:to>
                                        <p:strVal val="visible"/>
                                      </p:to>
                                    </p:set>
                                    <p:anim calcmode="lin" valueType="num">
                                      <p:cBhvr>
                                        <p:cTn id="19" dur="500" fill="hold"/>
                                        <p:tgtEl>
                                          <p:spTgt spid="29699">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29699">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utoUpdateAnimBg="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647950" y="666750"/>
            <a:ext cx="6419850" cy="584775"/>
          </a:xfrm>
          <a:prstGeom prst="rect">
            <a:avLst/>
          </a:prstGeom>
          <a:noFill/>
        </p:spPr>
        <p:txBody>
          <a:bodyPr wrap="square" rtlCol="0">
            <a:spAutoFit/>
          </a:bodyPr>
          <a:lstStyle/>
          <a:p>
            <a:r>
              <a:rPr lang="zh-CN" altLang="en-US" sz="3200" b="1" dirty="0"/>
              <a:t>曝气生物滤池（</a:t>
            </a:r>
            <a:r>
              <a:rPr lang="en-US" altLang="zh-CN" sz="3200" b="1" dirty="0"/>
              <a:t>BAF</a:t>
            </a:r>
            <a:r>
              <a:rPr lang="zh-CN" altLang="en-US" sz="3200" b="1" dirty="0"/>
              <a:t>）工艺流程图</a:t>
            </a:r>
            <a:endParaRPr lang="zh-CN" altLang="en-US" sz="3200" b="1" dirty="0"/>
          </a:p>
        </p:txBody>
      </p:sp>
      <p:pic>
        <p:nvPicPr>
          <p:cNvPr id="4" name="图片 3" descr="Y8]PTK9PP9GQUM%YG@`6NUW"/>
          <p:cNvPicPr>
            <a:picLocks noChangeAspect="1"/>
          </p:cNvPicPr>
          <p:nvPr/>
        </p:nvPicPr>
        <p:blipFill>
          <a:blip r:embed="rId1"/>
          <a:stretch>
            <a:fillRect/>
          </a:stretch>
        </p:blipFill>
        <p:spPr>
          <a:xfrm>
            <a:off x="2406650" y="1192530"/>
            <a:ext cx="8724900" cy="5237480"/>
          </a:xfrm>
          <a:prstGeom prst="rect">
            <a:avLst/>
          </a:prstGeom>
        </p:spPr>
      </p:pic>
      <p:sp>
        <p:nvSpPr>
          <p:cNvPr id="2" name="文本框 1"/>
          <p:cNvSpPr txBox="1"/>
          <p:nvPr/>
        </p:nvSpPr>
        <p:spPr>
          <a:xfrm>
            <a:off x="2327910" y="21717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BA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65322" y="493141"/>
            <a:ext cx="7449820" cy="5890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190750" y="11112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7588"/>
                                        </p:tgtEl>
                                        <p:attrNameLst>
                                          <p:attrName>style.visibility</p:attrName>
                                        </p:attrNameLst>
                                      </p:cBhvr>
                                      <p:to>
                                        <p:strVal val="visible"/>
                                      </p:to>
                                    </p:set>
                                    <p:anim calcmode="lin" valueType="num">
                                      <p:cBhvr additive="base">
                                        <p:cTn id="7" dur="500" fill="hold"/>
                                        <p:tgtEl>
                                          <p:spTgt spid="67588"/>
                                        </p:tgtEl>
                                        <p:attrNameLst>
                                          <p:attrName>ppt_x</p:attrName>
                                        </p:attrNameLst>
                                      </p:cBhvr>
                                      <p:tavLst>
                                        <p:tav tm="0">
                                          <p:val>
                                            <p:strVal val="#ppt_x"/>
                                          </p:val>
                                        </p:tav>
                                        <p:tav tm="100000">
                                          <p:val>
                                            <p:strVal val="#ppt_x"/>
                                          </p:val>
                                        </p:tav>
                                      </p:tavLst>
                                    </p:anim>
                                    <p:anim calcmode="lin" valueType="num">
                                      <p:cBhvr additive="base">
                                        <p:cTn id="8" dur="500" fill="hold"/>
                                        <p:tgtEl>
                                          <p:spTgt spid="675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descr="b01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25903" y="681135"/>
            <a:ext cx="7772400"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38070" y="16383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additive="base">
                                        <p:cTn id="7" dur="500" fill="hold"/>
                                        <p:tgtEl>
                                          <p:spTgt spid="68611"/>
                                        </p:tgtEl>
                                        <p:attrNameLst>
                                          <p:attrName>ppt_x</p:attrName>
                                        </p:attrNameLst>
                                      </p:cBhvr>
                                      <p:tavLst>
                                        <p:tav tm="0">
                                          <p:val>
                                            <p:strVal val="#ppt_x"/>
                                          </p:val>
                                        </p:tav>
                                        <p:tav tm="100000">
                                          <p:val>
                                            <p:strVal val="#ppt_x"/>
                                          </p:val>
                                        </p:tav>
                                      </p:tavLst>
                                    </p:anim>
                                    <p:anim calcmode="lin" valueType="num">
                                      <p:cBhvr additive="base">
                                        <p:cTn id="8" dur="500" fill="hold"/>
                                        <p:tgtEl>
                                          <p:spTgt spid="686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63" name="Picture 31" descr="BAFliucheng%2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989262" y="1289179"/>
            <a:ext cx="827881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527300" y="45910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9663"/>
                                        </p:tgtEl>
                                        <p:attrNameLst>
                                          <p:attrName>style.visibility</p:attrName>
                                        </p:attrNameLst>
                                      </p:cBhvr>
                                      <p:to>
                                        <p:strVal val="visible"/>
                                      </p:to>
                                    </p:set>
                                    <p:anim calcmode="lin" valueType="num">
                                      <p:cBhvr additive="base">
                                        <p:cTn id="7" dur="500" fill="hold"/>
                                        <p:tgtEl>
                                          <p:spTgt spid="69663"/>
                                        </p:tgtEl>
                                        <p:attrNameLst>
                                          <p:attrName>ppt_x</p:attrName>
                                        </p:attrNameLst>
                                      </p:cBhvr>
                                      <p:tavLst>
                                        <p:tav tm="0">
                                          <p:val>
                                            <p:strVal val="#ppt_x"/>
                                          </p:val>
                                        </p:tav>
                                        <p:tav tm="100000">
                                          <p:val>
                                            <p:strVal val="#ppt_x"/>
                                          </p:val>
                                        </p:tav>
                                      </p:tavLst>
                                    </p:anim>
                                    <p:anim calcmode="lin" valueType="num">
                                      <p:cBhvr additive="base">
                                        <p:cTn id="8" dur="500" fill="hold"/>
                                        <p:tgtEl>
                                          <p:spTgt spid="696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73" name="Picture 17" descr="mokuai%2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634273" y="850640"/>
            <a:ext cx="6858000" cy="54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17115" y="29019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第二章  污水处理工艺原理</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0673"/>
                                        </p:tgtEl>
                                        <p:attrNameLst>
                                          <p:attrName>style.visibility</p:attrName>
                                        </p:attrNameLst>
                                      </p:cBhvr>
                                      <p:to>
                                        <p:strVal val="visible"/>
                                      </p:to>
                                    </p:set>
                                    <p:anim calcmode="lin" valueType="num">
                                      <p:cBhvr additive="base">
                                        <p:cTn id="7" dur="500" fill="hold"/>
                                        <p:tgtEl>
                                          <p:spTgt spid="70673"/>
                                        </p:tgtEl>
                                        <p:attrNameLst>
                                          <p:attrName>ppt_x</p:attrName>
                                        </p:attrNameLst>
                                      </p:cBhvr>
                                      <p:tavLst>
                                        <p:tav tm="0">
                                          <p:val>
                                            <p:strVal val="0-#ppt_w/2"/>
                                          </p:val>
                                        </p:tav>
                                        <p:tav tm="100000">
                                          <p:val>
                                            <p:strVal val="#ppt_x"/>
                                          </p:val>
                                        </p:tav>
                                      </p:tavLst>
                                    </p:anim>
                                    <p:anim calcmode="lin" valueType="num">
                                      <p:cBhvr additive="base">
                                        <p:cTn id="8" dur="500" fill="hold"/>
                                        <p:tgtEl>
                                          <p:spTgt spid="706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2726528" y="274638"/>
            <a:ext cx="8424672" cy="1143000"/>
          </a:xfrm>
        </p:spPr>
        <p:txBody>
          <a:bodyPr/>
          <a:lstStyle/>
          <a:p>
            <a:pPr algn="l" eaLnBrk="1" hangingPunct="1">
              <a:defRPr/>
            </a:pPr>
            <a:r>
              <a:rPr lang="zh-CN" altLang="en-US" sz="3600" dirty="0"/>
              <a:t>三、污水处理工艺设备</a:t>
            </a:r>
            <a:endParaRPr lang="zh-CN" altLang="en-US" sz="3600" dirty="0"/>
          </a:p>
        </p:txBody>
      </p:sp>
      <p:sp>
        <p:nvSpPr>
          <p:cNvPr id="1027" name="Rectangle 3"/>
          <p:cNvSpPr>
            <a:spLocks noGrp="1" noChangeArrowheads="1"/>
          </p:cNvSpPr>
          <p:nvPr>
            <p:ph type="body" idx="1"/>
          </p:nvPr>
        </p:nvSpPr>
        <p:spPr>
          <a:xfrm>
            <a:off x="2295330" y="1600201"/>
            <a:ext cx="9287069" cy="4525963"/>
          </a:xfrm>
        </p:spPr>
        <p:txBody>
          <a:bodyPr/>
          <a:lstStyle/>
          <a:p>
            <a:pPr eaLnBrk="1" hangingPunct="1">
              <a:lnSpc>
                <a:spcPct val="90000"/>
              </a:lnSpc>
            </a:pPr>
            <a:r>
              <a:rPr lang="en-US" altLang="zh-CN" sz="2800" dirty="0"/>
              <a:t>1.</a:t>
            </a:r>
            <a:r>
              <a:rPr lang="zh-CN" altLang="en-US" sz="2800" dirty="0"/>
              <a:t>非标设备</a:t>
            </a:r>
            <a:endParaRPr lang="zh-CN" altLang="en-US" sz="2800" dirty="0"/>
          </a:p>
          <a:p>
            <a:pPr eaLnBrk="1" hangingPunct="1">
              <a:lnSpc>
                <a:spcPct val="90000"/>
              </a:lnSpc>
            </a:pPr>
            <a:r>
              <a:rPr lang="zh-CN" altLang="en-US" sz="2800" dirty="0"/>
              <a:t>无轴螺旋输送机</a:t>
            </a:r>
            <a:endParaRPr lang="zh-CN" altLang="en-US" sz="2800" dirty="0"/>
          </a:p>
          <a:p>
            <a:pPr algn="just" eaLnBrk="1" hangingPunct="1">
              <a:lnSpc>
                <a:spcPct val="150000"/>
              </a:lnSpc>
              <a:buFont typeface="Wingdings" panose="05000000000000000000" pitchFamily="2" charset="2"/>
              <a:buChar char="ü"/>
            </a:pPr>
            <a:r>
              <a:rPr lang="zh-CN" altLang="en-US" sz="1800" dirty="0"/>
              <a:t>螺旋输送机采用无轴螺旋结构形式。输送机的出料口能顺利地将污泥送出。螺旋输送机还适合多台设备并列布置的使用要求。</a:t>
            </a:r>
            <a:endParaRPr lang="zh-CN" altLang="en-US" sz="1800" dirty="0"/>
          </a:p>
          <a:p>
            <a:pPr algn="just" eaLnBrk="1" hangingPunct="1">
              <a:lnSpc>
                <a:spcPct val="150000"/>
              </a:lnSpc>
              <a:buFont typeface="Wingdings" panose="05000000000000000000" pitchFamily="2" charset="2"/>
              <a:buChar char="ü"/>
            </a:pPr>
            <a:r>
              <a:rPr lang="zh-CN" altLang="en-US" sz="1800" dirty="0"/>
              <a:t>螺旋输送机的全长配有罩盖，底部有排水口，从栅渣上滤出的污水可流回至格栅井中。</a:t>
            </a:r>
            <a:endParaRPr lang="zh-CN" altLang="en-US" sz="1800" dirty="0"/>
          </a:p>
          <a:p>
            <a:pPr algn="just" eaLnBrk="1" hangingPunct="1">
              <a:lnSpc>
                <a:spcPct val="150000"/>
              </a:lnSpc>
              <a:buFont typeface="Wingdings" panose="05000000000000000000" pitchFamily="2" charset="2"/>
              <a:buChar char="ü"/>
            </a:pPr>
            <a:r>
              <a:rPr lang="zh-CN" altLang="en-US" sz="1800" dirty="0"/>
              <a:t>无轴螺旋叶片具有足够的强度和刚度。</a:t>
            </a:r>
            <a:endParaRPr lang="zh-CN" altLang="en-US" sz="1800" dirty="0"/>
          </a:p>
          <a:p>
            <a:pPr algn="just" eaLnBrk="1" hangingPunct="1">
              <a:lnSpc>
                <a:spcPct val="150000"/>
              </a:lnSpc>
              <a:buFont typeface="Wingdings" panose="05000000000000000000" pitchFamily="2" charset="2"/>
              <a:buChar char="ü"/>
            </a:pPr>
            <a:r>
              <a:rPr lang="zh-CN" altLang="en-US" sz="1800" dirty="0"/>
              <a:t>螺旋输送槽的底部设置呈半圆状的耐磨衬圈，材料应采用耐磨材料制作，衬圈圆弧应与螺旋体半径相吻合</a:t>
            </a:r>
            <a:r>
              <a:rPr lang="en-US" altLang="zh-CN" sz="1800" dirty="0"/>
              <a:t>,</a:t>
            </a:r>
            <a:r>
              <a:rPr lang="zh-CN" altLang="en-US" sz="1800" dirty="0"/>
              <a:t>以减少过量间隙提高输送效果，衬圈的设置方便安装和更换。</a:t>
            </a:r>
            <a:endParaRPr lang="zh-CN" altLang="en-US" sz="1800" dirty="0"/>
          </a:p>
          <a:p>
            <a:pPr algn="just" eaLnBrk="1" hangingPunct="1">
              <a:lnSpc>
                <a:spcPct val="150000"/>
              </a:lnSpc>
              <a:buFont typeface="Wingdings" panose="05000000000000000000" pitchFamily="2" charset="2"/>
              <a:buChar char="ü"/>
            </a:pPr>
            <a:r>
              <a:rPr lang="zh-CN" altLang="en-US" sz="1800" dirty="0"/>
              <a:t>除耐磨衬圈和螺旋外，螺旋输送机的其余结构件包括螺旋体采用不锈钢材料制造。</a:t>
            </a:r>
            <a:endParaRPr lang="zh-CN" altLang="en-US" sz="1800" dirty="0"/>
          </a:p>
          <a:p>
            <a:pPr eaLnBrk="1" hangingPunct="1">
              <a:lnSpc>
                <a:spcPct val="150000"/>
              </a:lnSpc>
              <a:buFont typeface="Wingdings" panose="05000000000000000000" pitchFamily="2" charset="2"/>
              <a:buChar char="ü"/>
            </a:pPr>
            <a:r>
              <a:rPr lang="zh-CN" altLang="en-US" sz="1800" dirty="0">
                <a:latin typeface="宋体" panose="02010600030101010101" pitchFamily="2" charset="-122"/>
              </a:rPr>
              <a:t>螺旋输送机应能每天</a:t>
            </a:r>
            <a:r>
              <a:rPr lang="en-US" altLang="zh-CN" sz="1800" dirty="0"/>
              <a:t>24h</a:t>
            </a:r>
            <a:r>
              <a:rPr lang="zh-CN" altLang="en-US" sz="1800" dirty="0">
                <a:latin typeface="宋体" panose="02010600030101010101" pitchFamily="2" charset="-122"/>
              </a:rPr>
              <a:t>连续运行。</a:t>
            </a:r>
            <a:r>
              <a:rPr lang="zh-CN" altLang="en-US" sz="1800" dirty="0"/>
              <a:t> </a:t>
            </a:r>
            <a:endParaRPr lang="zh-CN" altLang="en-US" sz="1800" dirty="0"/>
          </a:p>
          <a:p>
            <a:pPr eaLnBrk="1" hangingPunct="1">
              <a:lnSpc>
                <a:spcPct val="90000"/>
              </a:lnSpc>
            </a:pPr>
            <a:endParaRPr lang="en-US" altLang="zh-CN"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0-#ppt_w/2"/>
                                          </p:val>
                                        </p:tav>
                                        <p:tav tm="100000">
                                          <p:val>
                                            <p:strVal val="#ppt_x"/>
                                          </p:val>
                                        </p:tav>
                                      </p:tavLst>
                                    </p:anim>
                                    <p:anim calcmode="lin" valueType="num">
                                      <p:cBhvr additive="base">
                                        <p:cTn id="8" dur="500" fill="hold"/>
                                        <p:tgtEl>
                                          <p:spTgt spid="10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7">
                                            <p:txEl>
                                              <p:pRg st="0" end="0"/>
                                            </p:txEl>
                                          </p:spTgt>
                                        </p:tgtEl>
                                        <p:attrNameLst>
                                          <p:attrName>style.visibility</p:attrName>
                                        </p:attrNameLst>
                                      </p:cBhvr>
                                      <p:to>
                                        <p:strVal val="visible"/>
                                      </p:to>
                                    </p:set>
                                    <p:anim calcmode="lin" valueType="num">
                                      <p:cBhvr additive="base">
                                        <p:cTn id="13"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7">
                                            <p:txEl>
                                              <p:pRg st="1" end="1"/>
                                            </p:txEl>
                                          </p:spTgt>
                                        </p:tgtEl>
                                        <p:attrNameLst>
                                          <p:attrName>style.visibility</p:attrName>
                                        </p:attrNameLst>
                                      </p:cBhvr>
                                      <p:to>
                                        <p:strVal val="visible"/>
                                      </p:to>
                                    </p:set>
                                    <p:anim calcmode="lin" valueType="num">
                                      <p:cBhvr additive="base">
                                        <p:cTn id="19"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7">
                                            <p:txEl>
                                              <p:pRg st="2" end="2"/>
                                            </p:txEl>
                                          </p:spTgt>
                                        </p:tgtEl>
                                        <p:attrNameLst>
                                          <p:attrName>style.visibility</p:attrName>
                                        </p:attrNameLst>
                                      </p:cBhvr>
                                      <p:to>
                                        <p:strVal val="visible"/>
                                      </p:to>
                                    </p:set>
                                    <p:anim calcmode="lin" valueType="num">
                                      <p:cBhvr additive="base">
                                        <p:cTn id="2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7">
                                            <p:txEl>
                                              <p:pRg st="3" end="3"/>
                                            </p:txEl>
                                          </p:spTgt>
                                        </p:tgtEl>
                                        <p:attrNameLst>
                                          <p:attrName>style.visibility</p:attrName>
                                        </p:attrNameLst>
                                      </p:cBhvr>
                                      <p:to>
                                        <p:strVal val="visible"/>
                                      </p:to>
                                    </p:set>
                                    <p:anim calcmode="lin" valueType="num">
                                      <p:cBhvr additive="base">
                                        <p:cTn id="31"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7">
                                            <p:txEl>
                                              <p:pRg st="4" end="4"/>
                                            </p:txEl>
                                          </p:spTgt>
                                        </p:tgtEl>
                                        <p:attrNameLst>
                                          <p:attrName>style.visibility</p:attrName>
                                        </p:attrNameLst>
                                      </p:cBhvr>
                                      <p:to>
                                        <p:strVal val="visible"/>
                                      </p:to>
                                    </p:set>
                                    <p:anim calcmode="lin" valueType="num">
                                      <p:cBhvr additive="base">
                                        <p:cTn id="37"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7">
                                            <p:txEl>
                                              <p:pRg st="5" end="5"/>
                                            </p:txEl>
                                          </p:spTgt>
                                        </p:tgtEl>
                                        <p:attrNameLst>
                                          <p:attrName>style.visibility</p:attrName>
                                        </p:attrNameLst>
                                      </p:cBhvr>
                                      <p:to>
                                        <p:strVal val="visible"/>
                                      </p:to>
                                    </p:set>
                                    <p:anim calcmode="lin" valueType="num">
                                      <p:cBhvr additive="base">
                                        <p:cTn id="43" dur="500" fill="hold"/>
                                        <p:tgtEl>
                                          <p:spTgt spid="102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027">
                                            <p:txEl>
                                              <p:pRg st="6" end="6"/>
                                            </p:txEl>
                                          </p:spTgt>
                                        </p:tgtEl>
                                        <p:attrNameLst>
                                          <p:attrName>style.visibility</p:attrName>
                                        </p:attrNameLst>
                                      </p:cBhvr>
                                      <p:to>
                                        <p:strVal val="visible"/>
                                      </p:to>
                                    </p:set>
                                    <p:anim calcmode="lin" valueType="num">
                                      <p:cBhvr additive="base">
                                        <p:cTn id="49" dur="500" fill="hold"/>
                                        <p:tgtEl>
                                          <p:spTgt spid="1027">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02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027">
                                            <p:txEl>
                                              <p:pRg st="7" end="7"/>
                                            </p:txEl>
                                          </p:spTgt>
                                        </p:tgtEl>
                                        <p:attrNameLst>
                                          <p:attrName>style.visibility</p:attrName>
                                        </p:attrNameLst>
                                      </p:cBhvr>
                                      <p:to>
                                        <p:strVal val="visible"/>
                                      </p:to>
                                    </p:set>
                                    <p:anim calcmode="lin" valueType="num">
                                      <p:cBhvr additive="base">
                                        <p:cTn id="55" dur="500" fill="hold"/>
                                        <p:tgtEl>
                                          <p:spTgt spid="1027">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02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autoUpdateAnimBg="0"/>
      <p:bldP spid="1027" grpId="0" autoUpdateAnimBg="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682" name="Object 2"/>
          <p:cNvGraphicFramePr>
            <a:graphicFrameLocks noChangeAspect="1"/>
          </p:cNvGraphicFramePr>
          <p:nvPr/>
        </p:nvGraphicFramePr>
        <p:xfrm>
          <a:off x="3124200" y="1228435"/>
          <a:ext cx="9067800" cy="4886325"/>
        </p:xfrm>
        <a:graphic>
          <a:graphicData uri="http://schemas.openxmlformats.org/presentationml/2006/ole">
            <mc:AlternateContent xmlns:mc="http://schemas.openxmlformats.org/markup-compatibility/2006">
              <mc:Choice xmlns:v="urn:schemas-microsoft-com:vml" Requires="v">
                <p:oleObj spid="_x0000_s8228"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228435"/>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369820" y="27940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第三章  污水处理工艺设备</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682"/>
                                        </p:tgtEl>
                                        <p:attrNameLst>
                                          <p:attrName>style.visibility</p:attrName>
                                        </p:attrNameLst>
                                      </p:cBhvr>
                                      <p:to>
                                        <p:strVal val="visible"/>
                                      </p:to>
                                    </p:set>
                                    <p:anim calcmode="lin" valueType="num">
                                      <p:cBhvr additive="base">
                                        <p:cTn id="7" dur="500" fill="hold"/>
                                        <p:tgtEl>
                                          <p:spTgt spid="71682"/>
                                        </p:tgtEl>
                                        <p:attrNameLst>
                                          <p:attrName>ppt_x</p:attrName>
                                        </p:attrNameLst>
                                      </p:cBhvr>
                                      <p:tavLst>
                                        <p:tav tm="0">
                                          <p:val>
                                            <p:strVal val="#ppt_x"/>
                                          </p:val>
                                        </p:tav>
                                        <p:tav tm="100000">
                                          <p:val>
                                            <p:strVal val="#ppt_x"/>
                                          </p:val>
                                        </p:tav>
                                      </p:tavLst>
                                    </p:anim>
                                    <p:anim calcmode="lin" valueType="num">
                                      <p:cBhvr additive="base">
                                        <p:cTn id="8" dur="500" fill="hold"/>
                                        <p:tgtEl>
                                          <p:spTgt spid="716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2228460" y="202162"/>
            <a:ext cx="9509449" cy="6441233"/>
          </a:xfrm>
        </p:spPr>
        <p:txBody>
          <a:bodyPr/>
          <a:lstStyle/>
          <a:p>
            <a:pPr algn="just" eaLnBrk="1" hangingPunct="1">
              <a:lnSpc>
                <a:spcPct val="90000"/>
              </a:lnSpc>
            </a:pPr>
            <a:r>
              <a:rPr lang="zh-CN" altLang="en-US" sz="2800" dirty="0">
                <a:latin typeface="宋体" panose="02010600030101010101" pitchFamily="2" charset="-122"/>
              </a:rPr>
              <a:t>砂水分离器</a:t>
            </a:r>
            <a:endParaRPr lang="zh-CN" altLang="en-US" sz="2800" dirty="0">
              <a:latin typeface="宋体" panose="02010600030101010101" pitchFamily="2" charset="-122"/>
            </a:endParaRPr>
          </a:p>
          <a:p>
            <a:pPr algn="just" eaLnBrk="1" hangingPunct="1">
              <a:lnSpc>
                <a:spcPct val="150000"/>
              </a:lnSpc>
            </a:pPr>
            <a:r>
              <a:rPr lang="zh-CN" altLang="en-US" sz="1400" dirty="0">
                <a:latin typeface="宋体" panose="02010600030101010101" pitchFamily="2" charset="-122"/>
              </a:rPr>
              <a:t>从沉砂池输送来的砂水混合液进入圆筒式旋流预分离器，污水沿圆筒切线方向进入，形成涡流使砂粒沉下，之后进入螺旋砂水分离器。</a:t>
            </a:r>
            <a:endParaRPr lang="zh-CN" altLang="en-US" sz="1400" dirty="0">
              <a:latin typeface="宋体" panose="02010600030101010101" pitchFamily="2" charset="-122"/>
            </a:endParaRPr>
          </a:p>
          <a:p>
            <a:pPr algn="just" eaLnBrk="1" hangingPunct="1">
              <a:lnSpc>
                <a:spcPct val="150000"/>
              </a:lnSpc>
            </a:pPr>
            <a:r>
              <a:rPr lang="zh-CN" altLang="en-US" sz="1400" dirty="0">
                <a:latin typeface="宋体" panose="02010600030101010101" pitchFamily="2" charset="-122"/>
              </a:rPr>
              <a:t>砂水混合液从螺旋分离器顶部进入储水槽，经暂时停留，混合液中重度较大的砂粒等将沉积于槽形底部，在螺旋的推动下，泥砂经无轴螺旋沿倾斜的</a:t>
            </a:r>
            <a:r>
              <a:rPr lang="en-US" altLang="zh-CN" sz="1400" dirty="0">
                <a:latin typeface="宋体" panose="02010600030101010101" pitchFamily="2" charset="-122"/>
              </a:rPr>
              <a:t>U</a:t>
            </a:r>
            <a:r>
              <a:rPr lang="zh-CN" altLang="en-US" sz="1400" dirty="0">
                <a:latin typeface="宋体" panose="02010600030101010101" pitchFamily="2" charset="-122"/>
              </a:rPr>
              <a:t>形槽由底部逐渐向上输送，并逐步脱水，离开液面后继续推移一段距离，在砂粒充分脱水后经排砂口卸至砂斗内。与砂分离后的清水则从上部溢流口排出。</a:t>
            </a:r>
            <a:endParaRPr lang="zh-CN" altLang="en-US" sz="1400" dirty="0">
              <a:latin typeface="宋体" panose="02010600030101010101" pitchFamily="2" charset="-122"/>
            </a:endParaRPr>
          </a:p>
          <a:p>
            <a:pPr eaLnBrk="1" hangingPunct="1">
              <a:lnSpc>
                <a:spcPct val="150000"/>
              </a:lnSpc>
            </a:pPr>
            <a:r>
              <a:rPr lang="zh-CN" altLang="en-US" sz="1400" dirty="0">
                <a:latin typeface="宋体" panose="02010600030101010101" pitchFamily="2" charset="-122"/>
              </a:rPr>
              <a:t>砂水分离器可满足</a:t>
            </a:r>
            <a:r>
              <a:rPr lang="en-US" altLang="zh-CN" sz="1400" dirty="0"/>
              <a:t>0.2mm</a:t>
            </a:r>
            <a:r>
              <a:rPr lang="zh-CN" altLang="en-US" sz="1400" dirty="0">
                <a:latin typeface="宋体" panose="02010600030101010101" pitchFamily="2" charset="-122"/>
              </a:rPr>
              <a:t>以上砂粒的沉降回收率不低于</a:t>
            </a:r>
            <a:r>
              <a:rPr lang="en-US" altLang="zh-CN" sz="1400" dirty="0"/>
              <a:t>98%</a:t>
            </a:r>
            <a:r>
              <a:rPr lang="zh-CN" altLang="en-US" sz="1400" dirty="0">
                <a:latin typeface="宋体" panose="02010600030101010101" pitchFamily="2" charset="-122"/>
              </a:rPr>
              <a:t>。</a:t>
            </a:r>
            <a:endParaRPr lang="zh-CN" altLang="en-US" sz="1400" dirty="0">
              <a:latin typeface="宋体" panose="02010600030101010101" pitchFamily="2" charset="-122"/>
            </a:endParaRPr>
          </a:p>
          <a:p>
            <a:pPr algn="just" eaLnBrk="1" hangingPunct="1">
              <a:lnSpc>
                <a:spcPct val="150000"/>
              </a:lnSpc>
            </a:pPr>
            <a:r>
              <a:rPr lang="zh-CN" altLang="en-US" sz="1400" b="1" dirty="0">
                <a:latin typeface="宋体" panose="02010600030101010101" pitchFamily="2" charset="-122"/>
              </a:rPr>
              <a:t>螺旋输砂槽</a:t>
            </a:r>
            <a:endParaRPr lang="zh-CN" altLang="en-US" sz="1400" dirty="0">
              <a:latin typeface="宋体" panose="02010600030101010101" pitchFamily="2" charset="-122"/>
            </a:endParaRPr>
          </a:p>
          <a:p>
            <a:pPr algn="just" eaLnBrk="1" hangingPunct="1">
              <a:lnSpc>
                <a:spcPct val="150000"/>
              </a:lnSpc>
            </a:pPr>
            <a:r>
              <a:rPr lang="zh-CN" altLang="en-US" sz="1400" dirty="0">
                <a:latin typeface="宋体" panose="02010600030101010101" pitchFamily="2" charset="-122"/>
              </a:rPr>
              <a:t>螺旋输砂槽为</a:t>
            </a:r>
            <a:r>
              <a:rPr lang="en-US" altLang="zh-CN" sz="1400" dirty="0">
                <a:latin typeface="宋体" panose="02010600030101010101" pitchFamily="2" charset="-122"/>
              </a:rPr>
              <a:t>U</a:t>
            </a:r>
            <a:r>
              <a:rPr lang="zh-CN" altLang="en-US" sz="1400" dirty="0">
                <a:latin typeface="宋体" panose="02010600030101010101" pitchFamily="2" charset="-122"/>
              </a:rPr>
              <a:t>型断面，采用不锈钢制作，其底部呈倾斜式半圆弧状，螺旋输砂槽与水箱为整体结构，有足够的强度和刚度，无渗漏。</a:t>
            </a:r>
            <a:endParaRPr lang="zh-CN" altLang="en-US" sz="1400" dirty="0">
              <a:latin typeface="宋体" panose="02010600030101010101" pitchFamily="2" charset="-122"/>
            </a:endParaRPr>
          </a:p>
          <a:p>
            <a:pPr algn="just" eaLnBrk="1" hangingPunct="1">
              <a:lnSpc>
                <a:spcPct val="150000"/>
              </a:lnSpc>
            </a:pPr>
            <a:r>
              <a:rPr lang="zh-CN" altLang="en-US" sz="1400" b="1" dirty="0">
                <a:latin typeface="宋体" panose="02010600030101010101" pitchFamily="2" charset="-122"/>
              </a:rPr>
              <a:t>无轴螺旋体</a:t>
            </a:r>
            <a:endParaRPr lang="zh-CN" altLang="en-US" sz="1400" dirty="0">
              <a:latin typeface="宋体" panose="02010600030101010101" pitchFamily="2" charset="-122"/>
            </a:endParaRPr>
          </a:p>
          <a:p>
            <a:pPr algn="just" eaLnBrk="1" hangingPunct="1">
              <a:lnSpc>
                <a:spcPct val="150000"/>
              </a:lnSpc>
            </a:pPr>
            <a:r>
              <a:rPr lang="zh-CN" altLang="en-US" sz="1400" dirty="0">
                <a:latin typeface="宋体" panose="02010600030101010101" pitchFamily="2" charset="-122"/>
              </a:rPr>
              <a:t>无轴螺旋采用</a:t>
            </a:r>
            <a:r>
              <a:rPr lang="zh-CN" altLang="en-US" sz="1400" dirty="0">
                <a:solidFill>
                  <a:srgbClr val="FF0000"/>
                </a:solidFill>
                <a:latin typeface="宋体" panose="02010600030101010101" pitchFamily="2" charset="-122"/>
              </a:rPr>
              <a:t>不锈钢</a:t>
            </a:r>
            <a:r>
              <a:rPr lang="en-US" altLang="zh-CN" sz="1400" dirty="0">
                <a:solidFill>
                  <a:srgbClr val="FF0000"/>
                </a:solidFill>
                <a:latin typeface="宋体" panose="02010600030101010101" pitchFamily="2" charset="-122"/>
              </a:rPr>
              <a:t>304</a:t>
            </a:r>
            <a:r>
              <a:rPr lang="zh-CN" altLang="en-US" sz="1400" dirty="0">
                <a:solidFill>
                  <a:srgbClr val="FF0000"/>
                </a:solidFill>
                <a:latin typeface="宋体" panose="02010600030101010101" pitchFamily="2" charset="-122"/>
              </a:rPr>
              <a:t>或者特殊钢</a:t>
            </a:r>
            <a:r>
              <a:rPr lang="zh-CN" altLang="en-US" sz="1400" dirty="0">
                <a:latin typeface="宋体" panose="02010600030101010101" pitchFamily="2" charset="-122"/>
              </a:rPr>
              <a:t>材料制成，具有良好的强度和钢度，螺旋上部轴头通过联轴器与驱动装置连接</a:t>
            </a:r>
            <a:r>
              <a:rPr lang="en-US" altLang="zh-CN" sz="1400" dirty="0">
                <a:latin typeface="宋体" panose="02010600030101010101" pitchFamily="2" charset="-122"/>
              </a:rPr>
              <a:t>, </a:t>
            </a:r>
            <a:r>
              <a:rPr lang="zh-CN" altLang="en-US" sz="1400" dirty="0">
                <a:latin typeface="宋体" panose="02010600030101010101" pitchFamily="2" charset="-122"/>
              </a:rPr>
              <a:t>驱动减速装置设置在机架上端，整个螺旋体呈悬挂形式置于装有耐磨衬圈的储水槽底部的</a:t>
            </a:r>
            <a:r>
              <a:rPr lang="en-US" altLang="zh-CN" sz="1400" dirty="0">
                <a:latin typeface="宋体" panose="02010600030101010101" pitchFamily="2" charset="-122"/>
              </a:rPr>
              <a:t>U</a:t>
            </a:r>
            <a:r>
              <a:rPr lang="zh-CN" altLang="en-US" sz="1400" dirty="0">
                <a:latin typeface="宋体" panose="02010600030101010101" pitchFamily="2" charset="-122"/>
              </a:rPr>
              <a:t>形槽上，保证物料输送流畅无堵塞。螺旋叶片外径与驱动装置输出轴的同轴度偏差小于</a:t>
            </a:r>
            <a:r>
              <a:rPr lang="en-US" altLang="zh-CN" sz="1400" dirty="0">
                <a:latin typeface="宋体" panose="02010600030101010101" pitchFamily="2" charset="-122"/>
              </a:rPr>
              <a:t>0.5mm</a:t>
            </a:r>
            <a:r>
              <a:rPr lang="zh-CN" altLang="en-US" sz="1400" dirty="0">
                <a:latin typeface="宋体" panose="02010600030101010101" pitchFamily="2" charset="-122"/>
              </a:rPr>
              <a:t>。</a:t>
            </a:r>
            <a:endParaRPr lang="zh-CN" altLang="en-US" sz="1400" dirty="0">
              <a:latin typeface="宋体" panose="02010600030101010101" pitchFamily="2" charset="-122"/>
            </a:endParaRPr>
          </a:p>
          <a:p>
            <a:pPr algn="just" eaLnBrk="1" hangingPunct="1">
              <a:lnSpc>
                <a:spcPct val="150000"/>
              </a:lnSpc>
            </a:pPr>
            <a:r>
              <a:rPr lang="zh-CN" altLang="en-US" sz="1400" b="1" dirty="0">
                <a:latin typeface="宋体" panose="02010600030101010101" pitchFamily="2" charset="-122"/>
              </a:rPr>
              <a:t>耐磨衬圈</a:t>
            </a:r>
            <a:endParaRPr lang="zh-CN" altLang="en-US" sz="1400" dirty="0">
              <a:latin typeface="宋体" panose="02010600030101010101" pitchFamily="2" charset="-122"/>
            </a:endParaRPr>
          </a:p>
          <a:p>
            <a:pPr algn="just" eaLnBrk="1" hangingPunct="1">
              <a:lnSpc>
                <a:spcPct val="150000"/>
              </a:lnSpc>
            </a:pPr>
            <a:r>
              <a:rPr lang="zh-CN" altLang="en-US" sz="1400" dirty="0">
                <a:latin typeface="宋体" panose="02010600030101010101" pitchFamily="2" charset="-122"/>
              </a:rPr>
              <a:t>耐磨衬圈的材料为超高分子聚乙烯</a:t>
            </a:r>
            <a:r>
              <a:rPr lang="en-US" altLang="zh-CN" sz="1400" dirty="0">
                <a:latin typeface="宋体" panose="02010600030101010101" pitchFamily="2" charset="-122"/>
              </a:rPr>
              <a:t>,</a:t>
            </a:r>
            <a:r>
              <a:rPr lang="zh-CN" altLang="en-US" sz="1400" dirty="0">
                <a:latin typeface="宋体" panose="02010600030101010101" pitchFamily="2" charset="-122"/>
              </a:rPr>
              <a:t>呈半圆弧状设置在分离容器的底部</a:t>
            </a:r>
            <a:r>
              <a:rPr lang="en-US" altLang="zh-CN" sz="1400" dirty="0">
                <a:latin typeface="宋体" panose="02010600030101010101" pitchFamily="2" charset="-122"/>
              </a:rPr>
              <a:t>, </a:t>
            </a:r>
            <a:r>
              <a:rPr lang="zh-CN" altLang="en-US" sz="1400" dirty="0">
                <a:latin typeface="宋体" panose="02010600030101010101" pitchFamily="2" charset="-122"/>
              </a:rPr>
              <a:t>超高分子聚乙烯具有良好的自润滑性能和很小的摩擦阻力，有效地降低了设备功率消耗和摩擦噪音。耐磨衬圈半圆圆弧工作面与无轴螺旋体外径相吻合</a:t>
            </a:r>
            <a:r>
              <a:rPr lang="en-US" altLang="zh-CN" sz="1400" dirty="0">
                <a:latin typeface="宋体" panose="02010600030101010101" pitchFamily="2" charset="-122"/>
              </a:rPr>
              <a:t>,</a:t>
            </a:r>
            <a:r>
              <a:rPr lang="zh-CN" altLang="en-US" sz="1400" dirty="0">
                <a:latin typeface="宋体" panose="02010600030101010101" pitchFamily="2" charset="-122"/>
              </a:rPr>
              <a:t>以提高砂水分离的效果</a:t>
            </a:r>
            <a:r>
              <a:rPr lang="en-US" altLang="zh-CN" sz="1400" dirty="0">
                <a:latin typeface="宋体" panose="02010600030101010101" pitchFamily="2" charset="-122"/>
              </a:rPr>
              <a:t>,</a:t>
            </a:r>
            <a:r>
              <a:rPr lang="zh-CN" altLang="en-US" sz="1400" dirty="0">
                <a:latin typeface="宋体" panose="02010600030101010101" pitchFamily="2" charset="-122"/>
              </a:rPr>
              <a:t>两者的硬度不同保证无轴螺旋不被磨损。耐磨衬圈与槽体采用可拆式联结，更换方便。</a:t>
            </a:r>
            <a:endParaRPr lang="zh-CN" altLang="en-US" sz="1400" dirty="0">
              <a:latin typeface="宋体" panose="02010600030101010101" pitchFamily="2" charset="-122"/>
            </a:endParaRPr>
          </a:p>
          <a:p>
            <a:pPr algn="just" eaLnBrk="1" hangingPunct="1">
              <a:lnSpc>
                <a:spcPct val="90000"/>
              </a:lnSpc>
            </a:pPr>
            <a:endParaRPr lang="en-US" altLang="zh-CN"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p:cTn id="7" dur="500" fill="hold"/>
                                        <p:tgtEl>
                                          <p:spTgt spid="3072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072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p:cTn id="13" dur="500" fill="hold"/>
                                        <p:tgtEl>
                                          <p:spTgt spid="3072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072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p:cTn id="19" dur="500" fill="hold"/>
                                        <p:tgtEl>
                                          <p:spTgt spid="3072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072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p:cTn id="25" dur="500" fill="hold"/>
                                        <p:tgtEl>
                                          <p:spTgt spid="3072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072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p:cTn id="31" dur="500" fill="hold"/>
                                        <p:tgtEl>
                                          <p:spTgt spid="3072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072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p:cTn id="37" dur="500" fill="hold"/>
                                        <p:tgtEl>
                                          <p:spTgt spid="3072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072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30723">
                                            <p:txEl>
                                              <p:pRg st="6" end="6"/>
                                            </p:txEl>
                                          </p:spTgt>
                                        </p:tgtEl>
                                        <p:attrNameLst>
                                          <p:attrName>style.visibility</p:attrName>
                                        </p:attrNameLst>
                                      </p:cBhvr>
                                      <p:to>
                                        <p:strVal val="visible"/>
                                      </p:to>
                                    </p:set>
                                    <p:anim calcmode="lin" valueType="num">
                                      <p:cBhvr>
                                        <p:cTn id="43" dur="500" fill="hold"/>
                                        <p:tgtEl>
                                          <p:spTgt spid="3072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072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ntr" presetSubtype="10" fill="hold" grpId="0" nodeType="clickEffect">
                                  <p:stCondLst>
                                    <p:cond delay="0"/>
                                  </p:stCondLst>
                                  <p:childTnLst>
                                    <p:set>
                                      <p:cBhvr>
                                        <p:cTn id="48" dur="1" fill="hold">
                                          <p:stCondLst>
                                            <p:cond delay="0"/>
                                          </p:stCondLst>
                                        </p:cTn>
                                        <p:tgtEl>
                                          <p:spTgt spid="30723">
                                            <p:txEl>
                                              <p:pRg st="7" end="7"/>
                                            </p:txEl>
                                          </p:spTgt>
                                        </p:tgtEl>
                                        <p:attrNameLst>
                                          <p:attrName>style.visibility</p:attrName>
                                        </p:attrNameLst>
                                      </p:cBhvr>
                                      <p:to>
                                        <p:strVal val="visible"/>
                                      </p:to>
                                    </p:set>
                                    <p:anim calcmode="lin" valueType="num">
                                      <p:cBhvr>
                                        <p:cTn id="49" dur="500" fill="hold"/>
                                        <p:tgtEl>
                                          <p:spTgt spid="3072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072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7" presetClass="entr" presetSubtype="10" fill="hold" grpId="0" nodeType="clickEffect">
                                  <p:stCondLst>
                                    <p:cond delay="0"/>
                                  </p:stCondLst>
                                  <p:childTnLst>
                                    <p:set>
                                      <p:cBhvr>
                                        <p:cTn id="54" dur="1" fill="hold">
                                          <p:stCondLst>
                                            <p:cond delay="0"/>
                                          </p:stCondLst>
                                        </p:cTn>
                                        <p:tgtEl>
                                          <p:spTgt spid="30723">
                                            <p:txEl>
                                              <p:pRg st="8" end="8"/>
                                            </p:txEl>
                                          </p:spTgt>
                                        </p:tgtEl>
                                        <p:attrNameLst>
                                          <p:attrName>style.visibility</p:attrName>
                                        </p:attrNameLst>
                                      </p:cBhvr>
                                      <p:to>
                                        <p:strVal val="visible"/>
                                      </p:to>
                                    </p:set>
                                    <p:anim calcmode="lin" valueType="num">
                                      <p:cBhvr>
                                        <p:cTn id="55" dur="500" fill="hold"/>
                                        <p:tgtEl>
                                          <p:spTgt spid="30723">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3072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10" fill="hold" grpId="0" nodeType="clickEffect">
                                  <p:stCondLst>
                                    <p:cond delay="0"/>
                                  </p:stCondLst>
                                  <p:childTnLst>
                                    <p:set>
                                      <p:cBhvr>
                                        <p:cTn id="60" dur="1" fill="hold">
                                          <p:stCondLst>
                                            <p:cond delay="0"/>
                                          </p:stCondLst>
                                        </p:cTn>
                                        <p:tgtEl>
                                          <p:spTgt spid="30723">
                                            <p:txEl>
                                              <p:pRg st="9" end="9"/>
                                            </p:txEl>
                                          </p:spTgt>
                                        </p:tgtEl>
                                        <p:attrNameLst>
                                          <p:attrName>style.visibility</p:attrName>
                                        </p:attrNameLst>
                                      </p:cBhvr>
                                      <p:to>
                                        <p:strVal val="visible"/>
                                      </p:to>
                                    </p:set>
                                    <p:anim calcmode="lin" valueType="num">
                                      <p:cBhvr>
                                        <p:cTn id="61" dur="500" fill="hold"/>
                                        <p:tgtEl>
                                          <p:spTgt spid="30723">
                                            <p:txEl>
                                              <p:pRg st="9" end="9"/>
                                            </p:txEl>
                                          </p:spTgt>
                                        </p:tgtEl>
                                        <p:attrNameLst>
                                          <p:attrName>ppt_w</p:attrName>
                                        </p:attrNameLst>
                                      </p:cBhvr>
                                      <p:tavLst>
                                        <p:tav tm="0">
                                          <p:val>
                                            <p:fltVal val="0"/>
                                          </p:val>
                                        </p:tav>
                                        <p:tav tm="100000">
                                          <p:val>
                                            <p:strVal val="#ppt_w"/>
                                          </p:val>
                                        </p:tav>
                                      </p:tavLst>
                                    </p:anim>
                                    <p:anim calcmode="lin" valueType="num">
                                      <p:cBhvr>
                                        <p:cTn id="62" dur="500" fill="hold"/>
                                        <p:tgtEl>
                                          <p:spTgt spid="30723">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706" name="Object 2"/>
          <p:cNvGraphicFramePr>
            <a:graphicFrameLocks noChangeAspect="1"/>
          </p:cNvGraphicFramePr>
          <p:nvPr/>
        </p:nvGraphicFramePr>
        <p:xfrm>
          <a:off x="2188028" y="221876"/>
          <a:ext cx="6716165" cy="3030072"/>
        </p:xfrm>
        <a:graphic>
          <a:graphicData uri="http://schemas.openxmlformats.org/presentationml/2006/ole">
            <mc:AlternateContent xmlns:mc="http://schemas.openxmlformats.org/markup-compatibility/2006">
              <mc:Choice xmlns:v="urn:schemas-microsoft-com:vml" Requires="v">
                <p:oleObj spid="_x0000_s9252"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8028" y="221876"/>
                        <a:ext cx="6716165" cy="3030072"/>
                      </a:xfrm>
                      <a:prstGeom prst="rect">
                        <a:avLst/>
                      </a:prstGeom>
                      <a:noFill/>
                      <a:ln>
                        <a:noFill/>
                      </a:ln>
                      <a:effectLst/>
                    </p:spPr>
                  </p:pic>
                </p:oleObj>
              </mc:Fallback>
            </mc:AlternateContent>
          </a:graphicData>
        </a:graphic>
      </p:graphicFrame>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64523" y="3251948"/>
            <a:ext cx="6078071" cy="286310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706"/>
                                        </p:tgtEl>
                                        <p:attrNameLst>
                                          <p:attrName>style.visibility</p:attrName>
                                        </p:attrNameLst>
                                      </p:cBhvr>
                                      <p:to>
                                        <p:strVal val="visible"/>
                                      </p:to>
                                    </p:set>
                                    <p:anim calcmode="lin" valueType="num">
                                      <p:cBhvr additive="base">
                                        <p:cTn id="7" dur="500" fill="hold"/>
                                        <p:tgtEl>
                                          <p:spTgt spid="72706"/>
                                        </p:tgtEl>
                                        <p:attrNameLst>
                                          <p:attrName>ppt_x</p:attrName>
                                        </p:attrNameLst>
                                      </p:cBhvr>
                                      <p:tavLst>
                                        <p:tav tm="0">
                                          <p:val>
                                            <p:strVal val="#ppt_x"/>
                                          </p:val>
                                        </p:tav>
                                        <p:tav tm="100000">
                                          <p:val>
                                            <p:strVal val="#ppt_x"/>
                                          </p:val>
                                        </p:tav>
                                      </p:tavLst>
                                    </p:anim>
                                    <p:anim calcmode="lin" valueType="num">
                                      <p:cBhvr additive="base">
                                        <p:cTn id="8" dur="500" fill="hold"/>
                                        <p:tgtEl>
                                          <p:spTgt spid="727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2265782" y="1060580"/>
            <a:ext cx="9565433" cy="5334000"/>
          </a:xfrm>
        </p:spPr>
        <p:txBody>
          <a:bodyPr/>
          <a:lstStyle/>
          <a:p>
            <a:pPr eaLnBrk="1" hangingPunct="1">
              <a:lnSpc>
                <a:spcPct val="90000"/>
              </a:lnSpc>
            </a:pPr>
            <a:r>
              <a:rPr lang="zh-CN" altLang="en-US" dirty="0"/>
              <a:t>旋流沉砂池</a:t>
            </a:r>
            <a:endParaRPr lang="zh-CN" altLang="en-US" dirty="0"/>
          </a:p>
          <a:p>
            <a:pPr algn="just" eaLnBrk="1" hangingPunct="1">
              <a:lnSpc>
                <a:spcPct val="150000"/>
              </a:lnSpc>
            </a:pPr>
            <a:r>
              <a:rPr lang="zh-CN" altLang="en-US" sz="2000" dirty="0">
                <a:solidFill>
                  <a:srgbClr val="000000"/>
                </a:solidFill>
              </a:rPr>
              <a:t>搅拌式旋流沉砂池，是在无外加动力的旋流沉砂池中加入搅拌机而成。该旋流沉砂池采用圆形结构、水平旋流的模式。水从池体的切向流入，产生旋流；同时，搅拌系统在池中与水流同向旋转。在搅拌浆的作用下进入池中的水流，产生螺旋状环流。在离心力和重力的合力作用下，砂子在池壁上沿螺旋线下降，并向池中心移动，最后沉入砂斗。而比重较轻的有机物，则在沉砂池中间部分与砂粒分离。在搅拌的作用下，向上升起，随水流一起排出。这就达到了除砂的目的。</a:t>
            </a:r>
            <a:endParaRPr lang="zh-CN" altLang="en-US" sz="2000" dirty="0"/>
          </a:p>
          <a:p>
            <a:pPr eaLnBrk="1" hangingPunct="1">
              <a:lnSpc>
                <a:spcPct val="150000"/>
              </a:lnSpc>
            </a:pPr>
            <a:r>
              <a:rPr lang="zh-CN" altLang="en-US" sz="2000" dirty="0">
                <a:solidFill>
                  <a:srgbClr val="000000"/>
                </a:solidFill>
                <a:latin typeface="宋体" panose="02010600030101010101" pitchFamily="2" charset="-122"/>
              </a:rPr>
              <a:t>该设备在搅拌机的中空轴上，装有气提提砂系统。两根进气管通入压缩空气将砂斗内的沉淀砂，吹起松动。由于压缩空气的作用，使砂斗的压力小于水位压力，使浓缩了的砂水混合物沿中轴线上的提砂管提升到砂水分离器中去进一部处理。</a:t>
            </a:r>
            <a:r>
              <a:rPr lang="zh-CN" altLang="en-US" sz="2000" dirty="0"/>
              <a:t> </a:t>
            </a:r>
            <a:endParaRPr lang="zh-CN" altLang="en-US" sz="2000" dirty="0"/>
          </a:p>
        </p:txBody>
      </p:sp>
      <p:sp>
        <p:nvSpPr>
          <p:cNvPr id="2" name="文本框 1"/>
          <p:cNvSpPr txBox="1"/>
          <p:nvPr/>
        </p:nvSpPr>
        <p:spPr>
          <a:xfrm>
            <a:off x="2527300" y="32194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第三章  污水处理工艺设备</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p:cTn id="7" dur="500" fill="hold"/>
                                        <p:tgtEl>
                                          <p:spTgt spid="3174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174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1747">
                                            <p:txEl>
                                              <p:pRg st="1" end="1"/>
                                            </p:txEl>
                                          </p:spTgt>
                                        </p:tgtEl>
                                        <p:attrNameLst>
                                          <p:attrName>style.visibility</p:attrName>
                                        </p:attrNameLst>
                                      </p:cBhvr>
                                      <p:to>
                                        <p:strVal val="visible"/>
                                      </p:to>
                                    </p:set>
                                    <p:anim calcmode="lin" valueType="num">
                                      <p:cBhvr>
                                        <p:cTn id="13" dur="500" fill="hold"/>
                                        <p:tgtEl>
                                          <p:spTgt spid="3174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174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1747">
                                            <p:txEl>
                                              <p:pRg st="2" end="2"/>
                                            </p:txEl>
                                          </p:spTgt>
                                        </p:tgtEl>
                                        <p:attrNameLst>
                                          <p:attrName>style.visibility</p:attrName>
                                        </p:attrNameLst>
                                      </p:cBhvr>
                                      <p:to>
                                        <p:strVal val="visible"/>
                                      </p:to>
                                    </p:set>
                                    <p:anim calcmode="lin" valueType="num">
                                      <p:cBhvr>
                                        <p:cTn id="19" dur="500" fill="hold"/>
                                        <p:tgtEl>
                                          <p:spTgt spid="3174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1747">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autoUpdateAnimBg="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30" name="Object 2"/>
          <p:cNvGraphicFramePr>
            <a:graphicFrameLocks noChangeAspect="1"/>
          </p:cNvGraphicFramePr>
          <p:nvPr/>
        </p:nvGraphicFramePr>
        <p:xfrm>
          <a:off x="2793741" y="1105673"/>
          <a:ext cx="9067800" cy="4886325"/>
        </p:xfrm>
        <a:graphic>
          <a:graphicData uri="http://schemas.openxmlformats.org/presentationml/2006/ole">
            <mc:AlternateContent xmlns:mc="http://schemas.openxmlformats.org/markup-compatibility/2006">
              <mc:Choice xmlns:v="urn:schemas-microsoft-com:vml" Requires="v">
                <p:oleObj spid="_x0000_s10275"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3741" y="1105673"/>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401570" y="406400"/>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第三章  污水处理工艺设备</a:t>
            </a:r>
            <a:endParaRPr lang="zh-CN" altLang="en-US"/>
          </a:p>
        </p:txBody>
      </p:sp>
      <p:sp>
        <p:nvSpPr>
          <p:cNvPr id="3" name="文本框 2"/>
          <p:cNvSpPr txBox="1"/>
          <p:nvPr/>
        </p:nvSpPr>
        <p:spPr>
          <a:xfrm>
            <a:off x="6282690" y="5591810"/>
            <a:ext cx="2224405" cy="579120"/>
          </a:xfrm>
          <a:prstGeom prst="rect">
            <a:avLst/>
          </a:prstGeom>
          <a:noFill/>
        </p:spPr>
        <p:txBody>
          <a:bodyPr wrap="none" rtlCol="0" anchor="t">
            <a:spAutoFit/>
          </a:bodyPr>
          <a:p>
            <a:r>
              <a:rPr lang="zh-CN" altLang="en-US" sz="3200" b="1"/>
              <a:t>旋流沉砂池</a:t>
            </a:r>
            <a:endParaRPr lang="zh-CN" altLang="en-US" sz="3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 calcmode="lin" valueType="num">
                                      <p:cBhvr additive="base">
                                        <p:cTn id="7" dur="500" fill="hold"/>
                                        <p:tgtEl>
                                          <p:spTgt spid="73730"/>
                                        </p:tgtEl>
                                        <p:attrNameLst>
                                          <p:attrName>ppt_x</p:attrName>
                                        </p:attrNameLst>
                                      </p:cBhvr>
                                      <p:tavLst>
                                        <p:tav tm="0">
                                          <p:val>
                                            <p:strVal val="#ppt_x"/>
                                          </p:val>
                                        </p:tav>
                                        <p:tav tm="100000">
                                          <p:val>
                                            <p:strVal val="#ppt_x"/>
                                          </p:val>
                                        </p:tav>
                                      </p:tavLst>
                                    </p:anim>
                                    <p:anim calcmode="lin" valueType="num">
                                      <p:cBhvr additive="base">
                                        <p:cTn id="8" dur="500" fill="hold"/>
                                        <p:tgtEl>
                                          <p:spTgt spid="737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2247121" y="965718"/>
            <a:ext cx="9210869" cy="5410200"/>
          </a:xfrm>
        </p:spPr>
        <p:txBody>
          <a:bodyPr/>
          <a:lstStyle/>
          <a:p>
            <a:pPr eaLnBrk="1" hangingPunct="1"/>
            <a:r>
              <a:rPr lang="zh-CN" altLang="en-US" sz="2800" dirty="0"/>
              <a:t>桥式吸砂机</a:t>
            </a:r>
            <a:endParaRPr lang="zh-CN" altLang="en-US" sz="2800" dirty="0"/>
          </a:p>
          <a:p>
            <a:pPr algn="just" eaLnBrk="1" hangingPunct="1">
              <a:lnSpc>
                <a:spcPct val="150000"/>
              </a:lnSpc>
            </a:pPr>
            <a:r>
              <a:rPr lang="zh-CN" altLang="en-US" sz="2000" dirty="0">
                <a:solidFill>
                  <a:srgbClr val="000000"/>
                </a:solidFill>
              </a:rPr>
              <a:t>平流式曝气沉砂池进水和出水处于连续不断的状态并进行预曝气。同时比重大于水的固体颗粒沉淀于池底，桥式吸砂机沿水流方向以</a:t>
            </a:r>
            <a:r>
              <a:rPr lang="en-US" altLang="zh-CN" sz="2000" dirty="0">
                <a:solidFill>
                  <a:srgbClr val="000000"/>
                </a:solidFill>
              </a:rPr>
              <a:t>1.3m/min</a:t>
            </a:r>
            <a:r>
              <a:rPr lang="zh-CN" altLang="en-US" sz="2000" dirty="0">
                <a:solidFill>
                  <a:srgbClr val="000000"/>
                </a:solidFill>
              </a:rPr>
              <a:t>速度运动，挂在桥下的两个吸砂泵将砂和水的混合液吸起并排入排砂槽，再送到砂水分离器里去进行进一步处理。桥架两边两个伸入池内的刮渣板沿水流方向将漂浮物质刮向排渣槽。同时桥架端梁上的限位用的接进开关接近挡板后给出停机信号，驱动电机和吸砂泵断电。半分钟延时后吸砂机开始逆水流方向运动。此时刮渣板高出水面，处于不工作状态。吸砂泵开始继续工作。</a:t>
            </a:r>
            <a:endParaRPr lang="zh-CN" altLang="en-US" sz="2000" dirty="0"/>
          </a:p>
          <a:p>
            <a:pPr algn="just" eaLnBrk="1" hangingPunct="1">
              <a:lnSpc>
                <a:spcPct val="150000"/>
              </a:lnSpc>
            </a:pPr>
            <a:r>
              <a:rPr lang="zh-CN" altLang="en-US" sz="2000" dirty="0">
                <a:solidFill>
                  <a:srgbClr val="000000"/>
                </a:solidFill>
              </a:rPr>
              <a:t>当桥式吸砂机逆水流方向运行到平流式沉砂池进水口端，刮渣板翻板挡块将刮渣板翻转到工作状态，同时接近开关靠近挡板后，发出停机信号，驱动电机和吸砂泵断电，延时半分钟后，又开始新一轮的往复循环工作。</a:t>
            </a:r>
            <a:endParaRPr lang="zh-CN" altLang="en-US" sz="2000" dirty="0"/>
          </a:p>
        </p:txBody>
      </p:sp>
      <p:sp>
        <p:nvSpPr>
          <p:cNvPr id="2" name="文本框 1"/>
          <p:cNvSpPr txBox="1"/>
          <p:nvPr/>
        </p:nvSpPr>
        <p:spPr>
          <a:xfrm>
            <a:off x="2517140" y="332105"/>
            <a:ext cx="2824480" cy="365760"/>
          </a:xfrm>
          <a:prstGeom prst="rect">
            <a:avLst/>
          </a:prstGeom>
          <a:noFill/>
        </p:spPr>
        <p:txBody>
          <a:bodyPr wrap="none" rtlCol="0" anchor="t">
            <a:spAutoFit/>
          </a:bodyPr>
          <a:p>
            <a:r>
              <a:rPr lang="zh-CN" altLang="en-US">
                <a:ln w="22225">
                  <a:solidFill>
                    <a:schemeClr val="accent2"/>
                  </a:solidFill>
                  <a:prstDash val="solid"/>
                </a:ln>
                <a:solidFill>
                  <a:schemeClr val="accent2">
                    <a:lumMod val="40000"/>
                    <a:lumOff val="60000"/>
                  </a:schemeClr>
                </a:solidFill>
                <a:sym typeface="+mn-ea"/>
              </a:rPr>
              <a:t>第三章  污水处理工艺设备</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p:cTn id="7" dur="5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77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2771">
                                            <p:txEl>
                                              <p:pRg st="1" end="1"/>
                                            </p:txEl>
                                          </p:spTgt>
                                        </p:tgtEl>
                                        <p:attrNameLst>
                                          <p:attrName>style.visibility</p:attrName>
                                        </p:attrNameLst>
                                      </p:cBhvr>
                                      <p:to>
                                        <p:strVal val="visible"/>
                                      </p:to>
                                    </p:set>
                                    <p:anim calcmode="lin" valueType="num">
                                      <p:cBhvr>
                                        <p:cTn id="13" dur="500" fill="hold"/>
                                        <p:tgtEl>
                                          <p:spTgt spid="32771">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2771">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2771">
                                            <p:txEl>
                                              <p:pRg st="2" end="2"/>
                                            </p:txEl>
                                          </p:spTgt>
                                        </p:tgtEl>
                                        <p:attrNameLst>
                                          <p:attrName>style.visibility</p:attrName>
                                        </p:attrNameLst>
                                      </p:cBhvr>
                                      <p:to>
                                        <p:strVal val="visible"/>
                                      </p:to>
                                    </p:set>
                                    <p:anim calcmode="lin" valueType="num">
                                      <p:cBhvr>
                                        <p:cTn id="19" dur="500" fill="hold"/>
                                        <p:tgtEl>
                                          <p:spTgt spid="32771">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2771">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utoUpdateAnimBg="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54" name="Object 2"/>
          <p:cNvGraphicFramePr>
            <a:graphicFrameLocks noChangeAspect="1"/>
          </p:cNvGraphicFramePr>
          <p:nvPr/>
        </p:nvGraphicFramePr>
        <p:xfrm>
          <a:off x="2943808" y="1065245"/>
          <a:ext cx="9067800" cy="4886325"/>
        </p:xfrm>
        <a:graphic>
          <a:graphicData uri="http://schemas.openxmlformats.org/presentationml/2006/ole">
            <mc:AlternateContent xmlns:mc="http://schemas.openxmlformats.org/markup-compatibility/2006">
              <mc:Choice xmlns:v="urn:schemas-microsoft-com:vml" Requires="v">
                <p:oleObj spid="_x0000_s11300"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3808" y="1065245"/>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本框 1"/>
          <p:cNvSpPr txBox="1"/>
          <p:nvPr/>
        </p:nvSpPr>
        <p:spPr>
          <a:xfrm>
            <a:off x="2438400" y="552450"/>
            <a:ext cx="4229100" cy="584775"/>
          </a:xfrm>
          <a:prstGeom prst="rect">
            <a:avLst/>
          </a:prstGeom>
          <a:noFill/>
        </p:spPr>
        <p:txBody>
          <a:bodyPr wrap="square" rtlCol="0">
            <a:spAutoFit/>
          </a:bodyPr>
          <a:lstStyle/>
          <a:p>
            <a:r>
              <a:rPr lang="zh-CN" altLang="en-US" sz="3200" b="1" dirty="0"/>
              <a:t>曝气沉砂池</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4754"/>
                                        </p:tgtEl>
                                        <p:attrNameLst>
                                          <p:attrName>style.visibility</p:attrName>
                                        </p:attrNameLst>
                                      </p:cBhvr>
                                      <p:to>
                                        <p:strVal val="visible"/>
                                      </p:to>
                                    </p:set>
                                    <p:anim calcmode="lin" valueType="num">
                                      <p:cBhvr additive="base">
                                        <p:cTn id="7" dur="500" fill="hold"/>
                                        <p:tgtEl>
                                          <p:spTgt spid="74754"/>
                                        </p:tgtEl>
                                        <p:attrNameLst>
                                          <p:attrName>ppt_x</p:attrName>
                                        </p:attrNameLst>
                                      </p:cBhvr>
                                      <p:tavLst>
                                        <p:tav tm="0">
                                          <p:val>
                                            <p:strVal val="#ppt_x"/>
                                          </p:val>
                                        </p:tav>
                                        <p:tav tm="100000">
                                          <p:val>
                                            <p:strVal val="#ppt_x"/>
                                          </p:val>
                                        </p:tav>
                                      </p:tavLst>
                                    </p:anim>
                                    <p:anim calcmode="lin" valueType="num">
                                      <p:cBhvr additive="base">
                                        <p:cTn id="8" dur="500" fill="hold"/>
                                        <p:tgtEl>
                                          <p:spTgt spid="747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952750" y="1682496"/>
            <a:ext cx="8252629" cy="4642104"/>
          </a:xfrm>
          <a:prstGeom prst="rect">
            <a:avLst/>
          </a:prstGeom>
        </p:spPr>
      </p:pic>
      <p:sp>
        <p:nvSpPr>
          <p:cNvPr id="3" name="文本框 2"/>
          <p:cNvSpPr txBox="1"/>
          <p:nvPr/>
        </p:nvSpPr>
        <p:spPr>
          <a:xfrm>
            <a:off x="2952750" y="647700"/>
            <a:ext cx="4229100" cy="584775"/>
          </a:xfrm>
          <a:prstGeom prst="rect">
            <a:avLst/>
          </a:prstGeom>
          <a:noFill/>
        </p:spPr>
        <p:txBody>
          <a:bodyPr wrap="square" rtlCol="0">
            <a:spAutoFit/>
          </a:bodyPr>
          <a:lstStyle/>
          <a:p>
            <a:r>
              <a:rPr lang="zh-CN" altLang="en-US" sz="3200" b="1" dirty="0"/>
              <a:t>移动桥式吸砂机</a:t>
            </a:r>
            <a:endParaRPr lang="zh-CN" altLang="en-US" sz="3200" b="1"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2209799" y="609599"/>
            <a:ext cx="9509449" cy="6015135"/>
          </a:xfrm>
        </p:spPr>
        <p:txBody>
          <a:bodyPr/>
          <a:lstStyle/>
          <a:p>
            <a:pPr algn="just" eaLnBrk="1" hangingPunct="1">
              <a:lnSpc>
                <a:spcPct val="150000"/>
              </a:lnSpc>
            </a:pPr>
            <a:r>
              <a:rPr lang="zh-CN" altLang="en-US" sz="2400" dirty="0">
                <a:solidFill>
                  <a:srgbClr val="000000"/>
                </a:solidFill>
              </a:rPr>
              <a:t>电控箱设有手动、自动转换旋纽。手动位置用于调机、试车、检修；自动位置用于正常工作状态。并设有紧急停车按钮，当需要紧急停车时，可人工按下此按钮。</a:t>
            </a:r>
            <a:endParaRPr lang="zh-CN" altLang="en-US" sz="2400" dirty="0"/>
          </a:p>
          <a:p>
            <a:pPr algn="just" eaLnBrk="1" hangingPunct="1">
              <a:lnSpc>
                <a:spcPct val="150000"/>
              </a:lnSpc>
            </a:pPr>
            <a:r>
              <a:rPr lang="zh-CN" altLang="en-US" sz="2400" dirty="0">
                <a:solidFill>
                  <a:srgbClr val="000000"/>
                </a:solidFill>
              </a:rPr>
              <a:t>电缆卷线器可实现电缆线与吸砂机运行同步收卷或放开。</a:t>
            </a:r>
            <a:endParaRPr lang="zh-CN" altLang="en-US" sz="2400" dirty="0"/>
          </a:p>
          <a:p>
            <a:pPr algn="just" eaLnBrk="1" hangingPunct="1">
              <a:lnSpc>
                <a:spcPct val="150000"/>
              </a:lnSpc>
            </a:pPr>
            <a:r>
              <a:rPr lang="zh-CN" altLang="en-US" sz="2400" dirty="0">
                <a:solidFill>
                  <a:srgbClr val="000000"/>
                </a:solidFill>
              </a:rPr>
              <a:t>两个端梁两端安有限位用的接近开关。两个端梁同端的两个接近开关并联。当接近开关靠近限位挡板时，其中一个先给出或两个同时给出断电信号，都能起到断电的作用。如果两个接近开关中有一个出现故障，设备仍能正常运行。</a:t>
            </a:r>
            <a:endParaRPr lang="zh-CN" altLang="en-US" sz="2400" dirty="0"/>
          </a:p>
          <a:p>
            <a:pPr eaLnBrk="1" hangingPunct="1">
              <a:lnSpc>
                <a:spcPct val="150000"/>
              </a:lnSpc>
            </a:pPr>
            <a:r>
              <a:rPr lang="zh-CN" altLang="en-US" sz="2400" dirty="0">
                <a:solidFill>
                  <a:srgbClr val="000000"/>
                </a:solidFill>
                <a:latin typeface="宋体" panose="02010600030101010101" pitchFamily="2" charset="-122"/>
              </a:rPr>
              <a:t>电控系统设有过载保护装置，当设备运行中出现故障，驱动或吸砂电机超负荷时，系统会自动断电</a:t>
            </a:r>
            <a:r>
              <a:rPr lang="zh-CN" altLang="en-US" sz="2400" dirty="0"/>
              <a:t> </a:t>
            </a:r>
            <a:endParaRPr lang="zh-CN" altLang="en-US" sz="2400" dirty="0"/>
          </a:p>
          <a:p>
            <a:pPr eaLnBrk="1" hangingPunct="1"/>
            <a:endParaRPr lang="en-US" altLang="zh-C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500" fill="hold"/>
                                        <p:tgtEl>
                                          <p:spTgt spid="3379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379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3795">
                                            <p:txEl>
                                              <p:pRg st="1" end="1"/>
                                            </p:txEl>
                                          </p:spTgt>
                                        </p:tgtEl>
                                        <p:attrNameLst>
                                          <p:attrName>style.visibility</p:attrName>
                                        </p:attrNameLst>
                                      </p:cBhvr>
                                      <p:to>
                                        <p:strVal val="visible"/>
                                      </p:to>
                                    </p:set>
                                    <p:anim calcmode="lin" valueType="num">
                                      <p:cBhvr>
                                        <p:cTn id="13" dur="500" fill="hold"/>
                                        <p:tgtEl>
                                          <p:spTgt spid="33795">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379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3795">
                                            <p:txEl>
                                              <p:pRg st="2" end="2"/>
                                            </p:txEl>
                                          </p:spTgt>
                                        </p:tgtEl>
                                        <p:attrNameLst>
                                          <p:attrName>style.visibility</p:attrName>
                                        </p:attrNameLst>
                                      </p:cBhvr>
                                      <p:to>
                                        <p:strVal val="visible"/>
                                      </p:to>
                                    </p:set>
                                    <p:anim calcmode="lin" valueType="num">
                                      <p:cBhvr>
                                        <p:cTn id="19" dur="500" fill="hold"/>
                                        <p:tgtEl>
                                          <p:spTgt spid="33795">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379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3795">
                                            <p:txEl>
                                              <p:pRg st="3" end="3"/>
                                            </p:txEl>
                                          </p:spTgt>
                                        </p:tgtEl>
                                        <p:attrNameLst>
                                          <p:attrName>style.visibility</p:attrName>
                                        </p:attrNameLst>
                                      </p:cBhvr>
                                      <p:to>
                                        <p:strVal val="visible"/>
                                      </p:to>
                                    </p:set>
                                    <p:anim calcmode="lin" valueType="num">
                                      <p:cBhvr>
                                        <p:cTn id="25" dur="500" fill="hold"/>
                                        <p:tgtEl>
                                          <p:spTgt spid="33795">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3795">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utoUpdateAnimBg="0" build="p"/>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191138" y="592493"/>
            <a:ext cx="9565433" cy="5957596"/>
          </a:xfrm>
        </p:spPr>
        <p:txBody>
          <a:bodyPr/>
          <a:lstStyle/>
          <a:p>
            <a:pPr eaLnBrk="1" hangingPunct="1"/>
            <a:r>
              <a:rPr lang="zh-CN" altLang="en-US" sz="2800" dirty="0"/>
              <a:t>栅渣压榨机</a:t>
            </a:r>
            <a:endParaRPr lang="zh-CN" altLang="en-US" sz="2800" dirty="0"/>
          </a:p>
          <a:p>
            <a:pPr algn="just" eaLnBrk="1" hangingPunct="1">
              <a:lnSpc>
                <a:spcPct val="150000"/>
              </a:lnSpc>
            </a:pPr>
            <a:r>
              <a:rPr lang="zh-CN" altLang="en-US" sz="1800" dirty="0">
                <a:latin typeface="宋体" panose="02010600030101010101" pitchFamily="2" charset="-122"/>
              </a:rPr>
              <a:t>栅渣压榨机主要由减速机、压榨机管、压榨螺旋、物料挤压管及排料口等组成。螺旋采用有轴螺旋的结构形式，</a:t>
            </a:r>
            <a:r>
              <a:rPr lang="zh-CN" altLang="en-US" sz="1800" dirty="0">
                <a:solidFill>
                  <a:srgbClr val="FF0000"/>
                </a:solidFill>
                <a:latin typeface="宋体" panose="02010600030101010101" pitchFamily="2" charset="-122"/>
              </a:rPr>
              <a:t>采用阿基米德螺线叶片</a:t>
            </a:r>
            <a:r>
              <a:rPr lang="zh-CN" altLang="en-US" sz="1800" dirty="0">
                <a:latin typeface="宋体" panose="02010600030101010101" pitchFamily="2" charset="-122"/>
              </a:rPr>
              <a:t>，其结构设计使得物料流通，无堵塞。设备内设有滤水孔清洗装置，防止滤水孔堵塞。栅渣在螺旋叶片及物料挤压管挤压作用下进行脱水，挤压脱水后的栅渣通过出料管送至垃圾小车外运，栅渣滤水排至排水槽，由排水管道引至格栅井。</a:t>
            </a:r>
            <a:endParaRPr lang="zh-CN" altLang="en-US" sz="1800" dirty="0">
              <a:latin typeface="宋体" panose="02010600030101010101" pitchFamily="2" charset="-122"/>
            </a:endParaRPr>
          </a:p>
          <a:p>
            <a:pPr algn="just" eaLnBrk="1" hangingPunct="1">
              <a:lnSpc>
                <a:spcPct val="150000"/>
              </a:lnSpc>
            </a:pPr>
            <a:r>
              <a:rPr lang="zh-CN" altLang="en-US" sz="1800" dirty="0">
                <a:latin typeface="宋体" panose="02010600030101010101" pitchFamily="2" charset="-122"/>
              </a:rPr>
              <a:t>压榨螺旋的轴及螺旋叶片由不锈钢制造，经焊接加工成一整体，足以保证在最大挤压作用下其变形量最小。螺旋叶片为变螺距形式，提高了栅渣的挤压脱水效果。叶片外圆与轴的同心度偏差小于</a:t>
            </a:r>
            <a:r>
              <a:rPr lang="en-US" altLang="zh-CN" sz="1800" dirty="0">
                <a:latin typeface="宋体" panose="02010600030101010101" pitchFamily="2" charset="-122"/>
              </a:rPr>
              <a:t>0.2mm</a:t>
            </a:r>
            <a:r>
              <a:rPr lang="zh-CN" altLang="en-US" sz="1800" dirty="0">
                <a:latin typeface="宋体" panose="02010600030101010101" pitchFamily="2" charset="-122"/>
              </a:rPr>
              <a:t>。压榨螺旋采用重载密封滚子轴承支撑，并在驱动端装有推力轴承。</a:t>
            </a:r>
            <a:endParaRPr lang="zh-CN" altLang="en-US" sz="1800" dirty="0">
              <a:latin typeface="宋体" panose="02010600030101010101" pitchFamily="2" charset="-122"/>
            </a:endParaRPr>
          </a:p>
          <a:p>
            <a:pPr algn="just" eaLnBrk="1" hangingPunct="1">
              <a:lnSpc>
                <a:spcPct val="150000"/>
              </a:lnSpc>
            </a:pPr>
            <a:r>
              <a:rPr lang="zh-CN" altLang="en-US" sz="1800" dirty="0">
                <a:latin typeface="宋体" panose="02010600030101010101" pitchFamily="2" charset="-122"/>
              </a:rPr>
              <a:t>在工作槽的上方设置冲洗装置，整个设备为封闭式结构，密封罩和盖板处结合紧密，无物料外溢现象。</a:t>
            </a:r>
            <a:endParaRPr lang="zh-CN" altLang="en-US" sz="1800" dirty="0">
              <a:latin typeface="宋体" panose="02010600030101010101" pitchFamily="2" charset="-122"/>
            </a:endParaRPr>
          </a:p>
          <a:p>
            <a:pPr algn="just" eaLnBrk="1" hangingPunct="1">
              <a:lnSpc>
                <a:spcPct val="150000"/>
              </a:lnSpc>
            </a:pPr>
            <a:r>
              <a:rPr lang="zh-CN" altLang="en-US" sz="1800" dirty="0">
                <a:latin typeface="宋体" panose="02010600030101010101" pitchFamily="2" charset="-122"/>
              </a:rPr>
              <a:t>驱动电动机为法兰安装的异步感应电机。驱动装置具有过载保护功能，具有前进、后退功能。可满足</a:t>
            </a:r>
            <a:r>
              <a:rPr lang="en-US" altLang="zh-CN" sz="1800" dirty="0">
                <a:latin typeface="宋体" panose="02010600030101010101" pitchFamily="2" charset="-122"/>
              </a:rPr>
              <a:t>24</a:t>
            </a:r>
            <a:r>
              <a:rPr lang="zh-CN" altLang="en-US" sz="1800" dirty="0">
                <a:latin typeface="宋体" panose="02010600030101010101" pitchFamily="2" charset="-122"/>
              </a:rPr>
              <a:t>小时连续运行。</a:t>
            </a:r>
            <a:endParaRPr lang="zh-CN" altLang="en-US" sz="1800" dirty="0">
              <a:latin typeface="宋体" panose="02010600030101010101" pitchFamily="2" charset="-122"/>
            </a:endParaRPr>
          </a:p>
          <a:p>
            <a:pPr eaLnBrk="1" hangingPunct="1"/>
            <a:endParaRPr lang="en-US" altLang="zh-CN"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p:cTn id="7" dur="500" fill="hold"/>
                                        <p:tgtEl>
                                          <p:spTgt spid="3481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481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4819">
                                            <p:txEl>
                                              <p:pRg st="1" end="1"/>
                                            </p:txEl>
                                          </p:spTgt>
                                        </p:tgtEl>
                                        <p:attrNameLst>
                                          <p:attrName>style.visibility</p:attrName>
                                        </p:attrNameLst>
                                      </p:cBhvr>
                                      <p:to>
                                        <p:strVal val="visible"/>
                                      </p:to>
                                    </p:set>
                                    <p:anim calcmode="lin" valueType="num">
                                      <p:cBhvr>
                                        <p:cTn id="13" dur="500" fill="hold"/>
                                        <p:tgtEl>
                                          <p:spTgt spid="34819">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4819">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4819">
                                            <p:txEl>
                                              <p:pRg st="2" end="2"/>
                                            </p:txEl>
                                          </p:spTgt>
                                        </p:tgtEl>
                                        <p:attrNameLst>
                                          <p:attrName>style.visibility</p:attrName>
                                        </p:attrNameLst>
                                      </p:cBhvr>
                                      <p:to>
                                        <p:strVal val="visible"/>
                                      </p:to>
                                    </p:set>
                                    <p:anim calcmode="lin" valueType="num">
                                      <p:cBhvr>
                                        <p:cTn id="19" dur="500" fill="hold"/>
                                        <p:tgtEl>
                                          <p:spTgt spid="34819">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4819">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4819">
                                            <p:txEl>
                                              <p:pRg st="3" end="3"/>
                                            </p:txEl>
                                          </p:spTgt>
                                        </p:tgtEl>
                                        <p:attrNameLst>
                                          <p:attrName>style.visibility</p:attrName>
                                        </p:attrNameLst>
                                      </p:cBhvr>
                                      <p:to>
                                        <p:strVal val="visible"/>
                                      </p:to>
                                    </p:set>
                                    <p:anim calcmode="lin" valueType="num">
                                      <p:cBhvr>
                                        <p:cTn id="25" dur="500" fill="hold"/>
                                        <p:tgtEl>
                                          <p:spTgt spid="34819">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4819">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34819">
                                            <p:txEl>
                                              <p:pRg st="4" end="4"/>
                                            </p:txEl>
                                          </p:spTgt>
                                        </p:tgtEl>
                                        <p:attrNameLst>
                                          <p:attrName>style.visibility</p:attrName>
                                        </p:attrNameLst>
                                      </p:cBhvr>
                                      <p:to>
                                        <p:strVal val="visible"/>
                                      </p:to>
                                    </p:set>
                                    <p:anim calcmode="lin" valueType="num">
                                      <p:cBhvr>
                                        <p:cTn id="31" dur="500" fill="hold"/>
                                        <p:tgtEl>
                                          <p:spTgt spid="34819">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4819">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utoUpdateAnimBg="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778" name="Object 2"/>
          <p:cNvGraphicFramePr>
            <a:graphicFrameLocks noChangeAspect="1"/>
          </p:cNvGraphicFramePr>
          <p:nvPr/>
        </p:nvGraphicFramePr>
        <p:xfrm>
          <a:off x="2103276" y="1209774"/>
          <a:ext cx="9067800" cy="4886325"/>
        </p:xfrm>
        <a:graphic>
          <a:graphicData uri="http://schemas.openxmlformats.org/presentationml/2006/ole">
            <mc:AlternateContent xmlns:mc="http://schemas.openxmlformats.org/markup-compatibility/2006">
              <mc:Choice xmlns:v="urn:schemas-microsoft-com:vml" Requires="v">
                <p:oleObj spid="_x0000_s12323"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3276" y="1209774"/>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ppt_x"/>
                                          </p:val>
                                        </p:tav>
                                        <p:tav tm="100000">
                                          <p:val>
                                            <p:strVal val="#ppt_x"/>
                                          </p:val>
                                        </p:tav>
                                      </p:tavLst>
                                    </p:anim>
                                    <p:anim calcmode="lin" valueType="num">
                                      <p:cBhvr additive="base">
                                        <p:cTn id="8" dur="500" fill="hold"/>
                                        <p:tgtEl>
                                          <p:spTgt spid="757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749480" y="965548"/>
            <a:ext cx="5481638" cy="5224750"/>
          </a:xfrm>
          <a:prstGeom prst="rect">
            <a:avLst/>
          </a:prstGeom>
        </p:spPr>
      </p:pic>
      <p:sp>
        <p:nvSpPr>
          <p:cNvPr id="4" name="文本框 3"/>
          <p:cNvSpPr txBox="1"/>
          <p:nvPr/>
        </p:nvSpPr>
        <p:spPr>
          <a:xfrm>
            <a:off x="2266950" y="1143000"/>
            <a:ext cx="3128962" cy="584775"/>
          </a:xfrm>
          <a:prstGeom prst="rect">
            <a:avLst/>
          </a:prstGeom>
          <a:noFill/>
        </p:spPr>
        <p:txBody>
          <a:bodyPr wrap="square" rtlCol="0">
            <a:spAutoFit/>
          </a:bodyPr>
          <a:lstStyle/>
          <a:p>
            <a:r>
              <a:rPr lang="zh-CN" altLang="en-US" sz="3200" b="1" dirty="0"/>
              <a:t>螺旋输送压榨机</a:t>
            </a:r>
            <a:endParaRPr lang="zh-CN" altLang="en-US" sz="3200" b="1"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2209800" y="685800"/>
            <a:ext cx="9434804" cy="5410200"/>
          </a:xfrm>
        </p:spPr>
        <p:txBody>
          <a:bodyPr/>
          <a:lstStyle/>
          <a:p>
            <a:pPr eaLnBrk="1" hangingPunct="1">
              <a:lnSpc>
                <a:spcPct val="90000"/>
              </a:lnSpc>
            </a:pPr>
            <a:r>
              <a:rPr lang="zh-CN" altLang="en-US" sz="2800" dirty="0"/>
              <a:t>滗水器</a:t>
            </a:r>
            <a:endParaRPr lang="zh-CN" altLang="en-US" sz="2800" dirty="0"/>
          </a:p>
          <a:p>
            <a:pPr algn="just" eaLnBrk="1" hangingPunct="1">
              <a:lnSpc>
                <a:spcPct val="150000"/>
              </a:lnSpc>
            </a:pPr>
            <a:r>
              <a:rPr lang="en-US" altLang="zh-CN" sz="1800" dirty="0">
                <a:latin typeface="宋体" panose="02010600030101010101" pitchFamily="2" charset="-122"/>
              </a:rPr>
              <a:t>BBS</a:t>
            </a:r>
            <a:r>
              <a:rPr lang="zh-CN" altLang="en-US" sz="1800" dirty="0">
                <a:latin typeface="宋体" panose="02010600030101010101" pitchFamily="2" charset="-122"/>
              </a:rPr>
              <a:t>型滗水器由旋转密封轴承、滗水堰、导水管、集水管、浮子、支座等组成。整个滗水系统受过程控制器控制。当滗水阶段开始时，滗水器随水位的下降而下降，经过沉淀后的上清液由滗水堰口滗入导水管，并通过集水管收集后排出反应池。滗水器的缓慢的下降，大大地降低了滗水器运动和排水动作对池内处理水的扰动。滗水器在滗水过程中通过自控系统可使滗水速度为恒定值。滗水器上的浮子始终浮于水面，保证滗水堰实现液面以下取水，同时阻挡了一切漂浮物进入滗水器，大大降低了出水的</a:t>
            </a:r>
            <a:r>
              <a:rPr lang="en-US" altLang="zh-CN" sz="1800" dirty="0">
                <a:latin typeface="宋体" panose="02010600030101010101" pitchFamily="2" charset="-122"/>
              </a:rPr>
              <a:t>SS</a:t>
            </a:r>
            <a:r>
              <a:rPr lang="zh-CN" altLang="en-US" sz="1800" dirty="0">
                <a:latin typeface="宋体" panose="02010600030101010101" pitchFamily="2" charset="-122"/>
              </a:rPr>
              <a:t>浓度，保证了出水质量。</a:t>
            </a:r>
            <a:endParaRPr lang="zh-CN" altLang="en-US" sz="1800" dirty="0">
              <a:latin typeface="宋体" panose="02010600030101010101" pitchFamily="2" charset="-122"/>
            </a:endParaRPr>
          </a:p>
          <a:p>
            <a:pPr eaLnBrk="1" hangingPunct="1">
              <a:lnSpc>
                <a:spcPct val="150000"/>
              </a:lnSpc>
            </a:pPr>
            <a:r>
              <a:rPr lang="zh-CN" altLang="en-US" sz="1800" dirty="0">
                <a:latin typeface="宋体" panose="02010600030101010101" pitchFamily="2" charset="-122"/>
              </a:rPr>
              <a:t>旋转密封轴承既可有效地密封集水管和出水管的转动连接，又可有效地起承受滗水器通过集水管传递的径向力和轴向力的轴承作用。旋转密封轴承采用套管式密封轴承，支承部分选用的材料为聚四氟乙烯，具有重量轻、摩擦系数小、耐磨性、耐疲劳、强度高的特点，还具有自润滑和吸音、减震的性能；而密封部分设计了一种非标双唇骨架密封件。这一结构的旋转密封轴承具有同心度高、寿命长、维护简便的特点。</a:t>
            </a:r>
            <a:r>
              <a:rPr lang="zh-CN" altLang="en-US" sz="1800" dirty="0"/>
              <a:t> </a:t>
            </a:r>
            <a:endParaRPr lang="zh-CN" alt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p:cTn id="7" dur="500" fill="hold"/>
                                        <p:tgtEl>
                                          <p:spTgt spid="3584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584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5843">
                                            <p:txEl>
                                              <p:pRg st="1" end="1"/>
                                            </p:txEl>
                                          </p:spTgt>
                                        </p:tgtEl>
                                        <p:attrNameLst>
                                          <p:attrName>style.visibility</p:attrName>
                                        </p:attrNameLst>
                                      </p:cBhvr>
                                      <p:to>
                                        <p:strVal val="visible"/>
                                      </p:to>
                                    </p:set>
                                    <p:anim calcmode="lin" valueType="num">
                                      <p:cBhvr>
                                        <p:cTn id="13" dur="500" fill="hold"/>
                                        <p:tgtEl>
                                          <p:spTgt spid="3584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584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5843">
                                            <p:txEl>
                                              <p:pRg st="2" end="2"/>
                                            </p:txEl>
                                          </p:spTgt>
                                        </p:tgtEl>
                                        <p:attrNameLst>
                                          <p:attrName>style.visibility</p:attrName>
                                        </p:attrNameLst>
                                      </p:cBhvr>
                                      <p:to>
                                        <p:strVal val="visible"/>
                                      </p:to>
                                    </p:set>
                                    <p:anim calcmode="lin" valueType="num">
                                      <p:cBhvr>
                                        <p:cTn id="19" dur="500" fill="hold"/>
                                        <p:tgtEl>
                                          <p:spTgt spid="3584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584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utoUpdateAnimBg="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086101" y="1625819"/>
            <a:ext cx="7681912" cy="4635062"/>
          </a:xfrm>
          <a:prstGeom prst="rect">
            <a:avLst/>
          </a:prstGeom>
        </p:spPr>
      </p:pic>
      <p:sp>
        <p:nvSpPr>
          <p:cNvPr id="3" name="文本框 2"/>
          <p:cNvSpPr txBox="1"/>
          <p:nvPr/>
        </p:nvSpPr>
        <p:spPr>
          <a:xfrm>
            <a:off x="2438400" y="781050"/>
            <a:ext cx="3752850" cy="584775"/>
          </a:xfrm>
          <a:prstGeom prst="rect">
            <a:avLst/>
          </a:prstGeom>
          <a:noFill/>
        </p:spPr>
        <p:txBody>
          <a:bodyPr wrap="square" rtlCol="0">
            <a:spAutoFit/>
          </a:bodyPr>
          <a:lstStyle/>
          <a:p>
            <a:r>
              <a:rPr lang="zh-CN" altLang="en-US" sz="3200" b="1" dirty="0"/>
              <a:t>滗水器</a:t>
            </a:r>
            <a:endParaRPr lang="zh-CN" altLang="en-US" sz="3200" b="1"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02" name="Object 2"/>
          <p:cNvGraphicFramePr>
            <a:graphicFrameLocks noChangeAspect="1"/>
          </p:cNvGraphicFramePr>
          <p:nvPr/>
        </p:nvGraphicFramePr>
        <p:xfrm>
          <a:off x="2495161" y="1060484"/>
          <a:ext cx="9067800" cy="4886325"/>
        </p:xfrm>
        <a:graphic>
          <a:graphicData uri="http://schemas.openxmlformats.org/presentationml/2006/ole">
            <mc:AlternateContent xmlns:mc="http://schemas.openxmlformats.org/markup-compatibility/2006">
              <mc:Choice xmlns:v="urn:schemas-microsoft-com:vml" Requires="v">
                <p:oleObj spid="_x0000_s13347"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161" y="1060484"/>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6802"/>
                                        </p:tgtEl>
                                        <p:attrNameLst>
                                          <p:attrName>style.visibility</p:attrName>
                                        </p:attrNameLst>
                                      </p:cBhvr>
                                      <p:to>
                                        <p:strVal val="visible"/>
                                      </p:to>
                                    </p:set>
                                    <p:anim calcmode="lin" valueType="num">
                                      <p:cBhvr additive="base">
                                        <p:cTn id="7" dur="500" fill="hold"/>
                                        <p:tgtEl>
                                          <p:spTgt spid="76802"/>
                                        </p:tgtEl>
                                        <p:attrNameLst>
                                          <p:attrName>ppt_x</p:attrName>
                                        </p:attrNameLst>
                                      </p:cBhvr>
                                      <p:tavLst>
                                        <p:tav tm="0">
                                          <p:val>
                                            <p:strVal val="#ppt_x"/>
                                          </p:val>
                                        </p:tav>
                                        <p:tav tm="100000">
                                          <p:val>
                                            <p:strVal val="#ppt_x"/>
                                          </p:val>
                                        </p:tav>
                                      </p:tavLst>
                                    </p:anim>
                                    <p:anim calcmode="lin" valueType="num">
                                      <p:cBhvr additive="base">
                                        <p:cTn id="8" dur="500" fill="hold"/>
                                        <p:tgtEl>
                                          <p:spTgt spid="768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30" name="Object 2"/>
          <p:cNvGraphicFramePr>
            <a:graphicFrameLocks noChangeAspect="1"/>
          </p:cNvGraphicFramePr>
          <p:nvPr/>
        </p:nvGraphicFramePr>
        <p:xfrm>
          <a:off x="3477260" y="895350"/>
          <a:ext cx="2733675" cy="2792730"/>
        </p:xfrm>
        <a:graphic>
          <a:graphicData uri="http://schemas.openxmlformats.org/presentationml/2006/ole">
            <mc:AlternateContent xmlns:mc="http://schemas.openxmlformats.org/markup-compatibility/2006">
              <mc:Choice xmlns:v="urn:schemas-microsoft-com:vml" Requires="v">
                <p:oleObj spid="_x0000_s14468" name="Photo Editor 照片" r:id="rId1" imgW="2219325" imgH="2266950" progId="MSPhotoEd.3">
                  <p:embed/>
                </p:oleObj>
              </mc:Choice>
              <mc:Fallback>
                <p:oleObj name="Photo Editor 照片" r:id="rId1" imgW="2219325" imgH="2266950" progId="MSPhotoEd.3">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7260" y="895350"/>
                        <a:ext cx="2733675" cy="2792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9331" name="Object 3"/>
          <p:cNvGraphicFramePr>
            <a:graphicFrameLocks noChangeAspect="1"/>
          </p:cNvGraphicFramePr>
          <p:nvPr/>
        </p:nvGraphicFramePr>
        <p:xfrm>
          <a:off x="6475095" y="194945"/>
          <a:ext cx="5109845" cy="4153535"/>
        </p:xfrm>
        <a:graphic>
          <a:graphicData uri="http://schemas.openxmlformats.org/presentationml/2006/ole">
            <mc:AlternateContent xmlns:mc="http://schemas.openxmlformats.org/markup-compatibility/2006">
              <mc:Choice xmlns:v="urn:schemas-microsoft-com:vml" Requires="v">
                <p:oleObj spid="_x0000_s14469" name="Photo Editor 照片" r:id="rId3" imgW="3867150" imgH="3143250" progId="MSPhotoEd.3">
                  <p:embed/>
                </p:oleObj>
              </mc:Choice>
              <mc:Fallback>
                <p:oleObj name="Photo Editor 照片" r:id="rId3" imgW="3867150" imgH="3143250" progId="MSPhotoEd.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5095" y="194945"/>
                        <a:ext cx="5109845" cy="4153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9332" name="Object 4"/>
          <p:cNvGraphicFramePr>
            <a:graphicFrameLocks noChangeAspect="1"/>
          </p:cNvGraphicFramePr>
          <p:nvPr/>
        </p:nvGraphicFramePr>
        <p:xfrm>
          <a:off x="7954010" y="4462145"/>
          <a:ext cx="2357755" cy="2143760"/>
        </p:xfrm>
        <a:graphic>
          <a:graphicData uri="http://schemas.openxmlformats.org/presentationml/2006/ole">
            <mc:AlternateContent xmlns:mc="http://schemas.openxmlformats.org/markup-compatibility/2006">
              <mc:Choice xmlns:v="urn:schemas-microsoft-com:vml" Requires="v">
                <p:oleObj spid="_x0000_s14470" name="Photo Editor 照片" r:id="rId5" imgW="1285875" imgH="1666875" progId="MSPhotoEd.3">
                  <p:embed/>
                </p:oleObj>
              </mc:Choice>
              <mc:Fallback>
                <p:oleObj name="Photo Editor 照片" r:id="rId5" imgW="1285875" imgH="1666875" progId="MSPhotoEd.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4010" y="4462145"/>
                        <a:ext cx="2357755" cy="2143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9333" name="Object 5"/>
          <p:cNvGraphicFramePr>
            <a:graphicFrameLocks noChangeAspect="1"/>
          </p:cNvGraphicFramePr>
          <p:nvPr/>
        </p:nvGraphicFramePr>
        <p:xfrm>
          <a:off x="3035300" y="3980180"/>
          <a:ext cx="4015105" cy="2590165"/>
        </p:xfrm>
        <a:graphic>
          <a:graphicData uri="http://schemas.openxmlformats.org/presentationml/2006/ole">
            <mc:AlternateContent xmlns:mc="http://schemas.openxmlformats.org/markup-compatibility/2006">
              <mc:Choice xmlns:v="urn:schemas-microsoft-com:vml" Requires="v">
                <p:oleObj spid="_x0000_s14471" name="Photo Editor 照片" r:id="rId7" imgW="3086100" imgH="1990725" progId="MSPhotoEd.3">
                  <p:embed/>
                </p:oleObj>
              </mc:Choice>
              <mc:Fallback>
                <p:oleObj name="Photo Editor 照片" r:id="rId7" imgW="3086100" imgH="1990725" progId="MSPhotoEd.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35300" y="3980180"/>
                        <a:ext cx="4015105" cy="259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9330"/>
                                        </p:tgtEl>
                                        <p:attrNameLst>
                                          <p:attrName>style.visibility</p:attrName>
                                        </p:attrNameLst>
                                      </p:cBhvr>
                                      <p:to>
                                        <p:strVal val="visible"/>
                                      </p:to>
                                    </p:set>
                                    <p:anim calcmode="lin" valueType="num">
                                      <p:cBhvr additive="base">
                                        <p:cTn id="7" dur="500" fill="hold"/>
                                        <p:tgtEl>
                                          <p:spTgt spid="99330"/>
                                        </p:tgtEl>
                                        <p:attrNameLst>
                                          <p:attrName>ppt_x</p:attrName>
                                        </p:attrNameLst>
                                      </p:cBhvr>
                                      <p:tavLst>
                                        <p:tav tm="0">
                                          <p:val>
                                            <p:strVal val="0-#ppt_w/2"/>
                                          </p:val>
                                        </p:tav>
                                        <p:tav tm="100000">
                                          <p:val>
                                            <p:strVal val="#ppt_x"/>
                                          </p:val>
                                        </p:tav>
                                      </p:tavLst>
                                    </p:anim>
                                    <p:anim calcmode="lin" valueType="num">
                                      <p:cBhvr additive="base">
                                        <p:cTn id="8" dur="500" fill="hold"/>
                                        <p:tgtEl>
                                          <p:spTgt spid="993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99331"/>
                                        </p:tgtEl>
                                        <p:attrNameLst>
                                          <p:attrName>style.visibility</p:attrName>
                                        </p:attrNameLst>
                                      </p:cBhvr>
                                      <p:to>
                                        <p:strVal val="visible"/>
                                      </p:to>
                                    </p:set>
                                    <p:anim calcmode="lin" valueType="num">
                                      <p:cBhvr additive="base">
                                        <p:cTn id="13" dur="500" fill="hold"/>
                                        <p:tgtEl>
                                          <p:spTgt spid="99331"/>
                                        </p:tgtEl>
                                        <p:attrNameLst>
                                          <p:attrName>ppt_x</p:attrName>
                                        </p:attrNameLst>
                                      </p:cBhvr>
                                      <p:tavLst>
                                        <p:tav tm="0">
                                          <p:val>
                                            <p:strVal val="0-#ppt_w/2"/>
                                          </p:val>
                                        </p:tav>
                                        <p:tav tm="100000">
                                          <p:val>
                                            <p:strVal val="#ppt_x"/>
                                          </p:val>
                                        </p:tav>
                                      </p:tavLst>
                                    </p:anim>
                                    <p:anim calcmode="lin" valueType="num">
                                      <p:cBhvr additive="base">
                                        <p:cTn id="14" dur="500" fill="hold"/>
                                        <p:tgtEl>
                                          <p:spTgt spid="9933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99332"/>
                                        </p:tgtEl>
                                        <p:attrNameLst>
                                          <p:attrName>style.visibility</p:attrName>
                                        </p:attrNameLst>
                                      </p:cBhvr>
                                      <p:to>
                                        <p:strVal val="visible"/>
                                      </p:to>
                                    </p:set>
                                    <p:anim calcmode="lin" valueType="num">
                                      <p:cBhvr additive="base">
                                        <p:cTn id="19" dur="500" fill="hold"/>
                                        <p:tgtEl>
                                          <p:spTgt spid="99332"/>
                                        </p:tgtEl>
                                        <p:attrNameLst>
                                          <p:attrName>ppt_x</p:attrName>
                                        </p:attrNameLst>
                                      </p:cBhvr>
                                      <p:tavLst>
                                        <p:tav tm="0">
                                          <p:val>
                                            <p:strVal val="0-#ppt_w/2"/>
                                          </p:val>
                                        </p:tav>
                                        <p:tav tm="100000">
                                          <p:val>
                                            <p:strVal val="#ppt_x"/>
                                          </p:val>
                                        </p:tav>
                                      </p:tavLst>
                                    </p:anim>
                                    <p:anim calcmode="lin" valueType="num">
                                      <p:cBhvr additive="base">
                                        <p:cTn id="20" dur="500" fill="hold"/>
                                        <p:tgtEl>
                                          <p:spTgt spid="9933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9333"/>
                                        </p:tgtEl>
                                        <p:attrNameLst>
                                          <p:attrName>style.visibility</p:attrName>
                                        </p:attrNameLst>
                                      </p:cBhvr>
                                      <p:to>
                                        <p:strVal val="visible"/>
                                      </p:to>
                                    </p:set>
                                    <p:anim calcmode="lin" valueType="num">
                                      <p:cBhvr additive="base">
                                        <p:cTn id="25" dur="500" fill="hold"/>
                                        <p:tgtEl>
                                          <p:spTgt spid="99333"/>
                                        </p:tgtEl>
                                        <p:attrNameLst>
                                          <p:attrName>ppt_x</p:attrName>
                                        </p:attrNameLst>
                                      </p:cBhvr>
                                      <p:tavLst>
                                        <p:tav tm="0">
                                          <p:val>
                                            <p:strVal val="0-#ppt_w/2"/>
                                          </p:val>
                                        </p:tav>
                                        <p:tav tm="100000">
                                          <p:val>
                                            <p:strVal val="#ppt_x"/>
                                          </p:val>
                                        </p:tav>
                                      </p:tavLst>
                                    </p:anim>
                                    <p:anim calcmode="lin" valueType="num">
                                      <p:cBhvr additive="base">
                                        <p:cTn id="26" dur="500" fill="hold"/>
                                        <p:tgtEl>
                                          <p:spTgt spid="993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2321768" y="667138"/>
            <a:ext cx="9170985" cy="5393003"/>
          </a:xfrm>
        </p:spPr>
        <p:txBody>
          <a:bodyPr/>
          <a:lstStyle/>
          <a:p>
            <a:pPr eaLnBrk="1" hangingPunct="1">
              <a:lnSpc>
                <a:spcPct val="150000"/>
              </a:lnSpc>
            </a:pPr>
            <a:r>
              <a:rPr lang="zh-CN" altLang="en-US" b="1" dirty="0"/>
              <a:t>絮凝罐</a:t>
            </a:r>
            <a:endParaRPr lang="zh-CN" altLang="en-US" b="1" dirty="0"/>
          </a:p>
          <a:p>
            <a:pPr algn="just" eaLnBrk="1" hangingPunct="1">
              <a:lnSpc>
                <a:spcPct val="150000"/>
              </a:lnSpc>
            </a:pPr>
            <a:r>
              <a:rPr lang="en-US" altLang="zh-CN" sz="2400" dirty="0"/>
              <a:t>FM</a:t>
            </a:r>
            <a:r>
              <a:rPr lang="zh-CN" altLang="en-US" sz="2400" dirty="0"/>
              <a:t>絮凝器用于污泥脱水工艺中，将污泥与絮凝剂在脱水前进行适当的预调节。设备主要由罐体、搅拌浆。减速机组成。絮凝器以合理的搅拌形式和搅拌线速度，使罐体内部的絮凝剂与物料有充足的时间进行充分混合、扩散，从而形成足够强度的絮凝体送至浓缩机。</a:t>
            </a:r>
            <a:endParaRPr lang="zh-CN" altLang="en-US" sz="2400" dirty="0"/>
          </a:p>
          <a:p>
            <a:pPr algn="just" eaLnBrk="1" hangingPunct="1">
              <a:lnSpc>
                <a:spcPct val="150000"/>
              </a:lnSpc>
            </a:pPr>
            <a:r>
              <a:rPr lang="zh-CN" altLang="en-US" sz="2400" dirty="0"/>
              <a:t>上流式结构使絮凝体溶涨扩散均匀，出料稳定，絮体不易破坏，从而保证了物料絮凝后游离水得以充分析出，给浓缩脱水创造良好条件，有利于提高滤带运行速度，提高处理量。</a:t>
            </a:r>
            <a:endParaRPr lang="zh-CN" altLang="en-US" sz="2400" dirty="0"/>
          </a:p>
          <a:p>
            <a:pPr eaLnBrk="1" hangingPunct="1"/>
            <a:endParaRPr lang="en-US" altLang="zh-CN"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p:cTn id="7" dur="500" fill="hold"/>
                                        <p:tgtEl>
                                          <p:spTgt spid="3686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686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p:cTn id="13" dur="500" fill="hold"/>
                                        <p:tgtEl>
                                          <p:spTgt spid="3686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686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6867">
                                            <p:txEl>
                                              <p:pRg st="2" end="2"/>
                                            </p:txEl>
                                          </p:spTgt>
                                        </p:tgtEl>
                                        <p:attrNameLst>
                                          <p:attrName>style.visibility</p:attrName>
                                        </p:attrNameLst>
                                      </p:cBhvr>
                                      <p:to>
                                        <p:strVal val="visible"/>
                                      </p:to>
                                    </p:set>
                                    <p:anim calcmode="lin" valueType="num">
                                      <p:cBhvr>
                                        <p:cTn id="19" dur="500" fill="hold"/>
                                        <p:tgtEl>
                                          <p:spTgt spid="3686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6867">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utoUpdateAnimBg="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580640" y="1654810"/>
            <a:ext cx="5300345" cy="4318635"/>
          </a:xfrm>
          <a:prstGeom prst="rect">
            <a:avLst/>
          </a:prstGeom>
        </p:spPr>
      </p:pic>
      <p:sp>
        <p:nvSpPr>
          <p:cNvPr id="3" name="文本框 2"/>
          <p:cNvSpPr txBox="1"/>
          <p:nvPr/>
        </p:nvSpPr>
        <p:spPr>
          <a:xfrm>
            <a:off x="3143250" y="552450"/>
            <a:ext cx="3676650" cy="584775"/>
          </a:xfrm>
          <a:prstGeom prst="rect">
            <a:avLst/>
          </a:prstGeom>
          <a:noFill/>
        </p:spPr>
        <p:txBody>
          <a:bodyPr wrap="square" rtlCol="0">
            <a:spAutoFit/>
          </a:bodyPr>
          <a:lstStyle/>
          <a:p>
            <a:r>
              <a:rPr lang="zh-CN" altLang="en-US" sz="3200" b="1" dirty="0"/>
              <a:t>絮凝罐</a:t>
            </a:r>
            <a:endParaRPr lang="zh-CN" altLang="en-US" sz="3200" b="1" dirty="0"/>
          </a:p>
        </p:txBody>
      </p:sp>
      <p:pic>
        <p:nvPicPr>
          <p:cNvPr id="4" name="图片 3" descr="DK`LW~I{ZAO[)K7]@9C5LGA"/>
          <p:cNvPicPr>
            <a:picLocks noChangeAspect="1"/>
          </p:cNvPicPr>
          <p:nvPr/>
        </p:nvPicPr>
        <p:blipFill>
          <a:blip r:embed="rId2"/>
          <a:stretch>
            <a:fillRect/>
          </a:stretch>
        </p:blipFill>
        <p:spPr>
          <a:xfrm>
            <a:off x="7908290" y="1657985"/>
            <a:ext cx="3569335" cy="4382770"/>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2209799" y="457200"/>
            <a:ext cx="9462247" cy="6096000"/>
          </a:xfrm>
        </p:spPr>
        <p:txBody>
          <a:bodyPr/>
          <a:lstStyle/>
          <a:p>
            <a:pPr eaLnBrk="1" hangingPunct="1"/>
            <a:r>
              <a:rPr lang="zh-CN" altLang="en-US" sz="2800" dirty="0">
                <a:latin typeface="宋体" panose="02010600030101010101" pitchFamily="2" charset="-122"/>
              </a:rPr>
              <a:t>自动配制投加絮凝剂系统</a:t>
            </a:r>
            <a:r>
              <a:rPr lang="zh-CN" altLang="en-US" sz="2800" dirty="0"/>
              <a:t> </a:t>
            </a:r>
            <a:endParaRPr lang="zh-CN" altLang="en-US" sz="2800" dirty="0"/>
          </a:p>
          <a:p>
            <a:pPr eaLnBrk="1" hangingPunct="1">
              <a:lnSpc>
                <a:spcPct val="150000"/>
              </a:lnSpc>
            </a:pPr>
            <a:r>
              <a:rPr lang="zh-CN" altLang="en-US" sz="2000" dirty="0">
                <a:latin typeface="宋体" panose="02010600030101010101" pitchFamily="2" charset="-122"/>
              </a:rPr>
              <a:t>絮凝剂通过真空自吸系统将包装袋内的絮凝剂提升到高位料仓，当投加固体粉末絮凝剂时，絮凝剂由料仓通过一个螺旋计量装置定量投入溶解槽，螺旋装置的启动时间由定时器来控制，运转时间可通过</a:t>
            </a:r>
            <a:r>
              <a:rPr lang="en-US" altLang="zh-CN" sz="2000" dirty="0">
                <a:latin typeface="宋体" panose="02010600030101010101" pitchFamily="2" charset="-122"/>
              </a:rPr>
              <a:t>PLC</a:t>
            </a:r>
            <a:r>
              <a:rPr lang="zh-CN" altLang="en-US" sz="2000" dirty="0">
                <a:latin typeface="宋体" panose="02010600030101010101" pitchFamily="2" charset="-122"/>
              </a:rPr>
              <a:t>控制箱进行设定，从而使溶药过程能够在线进行，并保证了溶液浓度的精度。絮凝剂从药粉仓中输出后，经过一个射流混合器在溶解箱中混合。运行时，射流混合器顶端的喷嘴喷出的水流形成了一层转动的水膜，干粉物质从上端落到水膜上，并随着水膜旋转下落。在此过程中粉状絮凝剂粉末被润湿。由底端喷嘴喷水形成的一个横断水流层使絮凝剂进一步被溶解，而部分从中间落下的干态物质也被溶解。干粉料斗里设有粉末位置开关，当粉末位置低于设定位置时，位置探头给出灯光报警并启动报警继电器。在溶液箱里有三个液位开关，当最低的液位开关动作时，排放阀门关闭，进水阀打开，开始进行配制过程。</a:t>
            </a:r>
            <a:r>
              <a:rPr lang="zh-CN" altLang="en-US" sz="2800" dirty="0"/>
              <a:t> </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p:cTn id="7" dur="500" fill="hold"/>
                                        <p:tgtEl>
                                          <p:spTgt spid="3789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789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 calcmode="lin" valueType="num">
                                      <p:cBhvr>
                                        <p:cTn id="13" dur="500" fill="hold"/>
                                        <p:tgtEl>
                                          <p:spTgt spid="37891">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7891">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utoUpdateAnimBg="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352801" y="1535905"/>
            <a:ext cx="8343900" cy="4693444"/>
          </a:xfrm>
          <a:prstGeom prst="rect">
            <a:avLst/>
          </a:prstGeom>
        </p:spPr>
      </p:pic>
      <p:sp>
        <p:nvSpPr>
          <p:cNvPr id="3" name="文本框 2"/>
          <p:cNvSpPr txBox="1"/>
          <p:nvPr/>
        </p:nvSpPr>
        <p:spPr>
          <a:xfrm>
            <a:off x="3028950" y="819150"/>
            <a:ext cx="4743450" cy="584775"/>
          </a:xfrm>
          <a:prstGeom prst="rect">
            <a:avLst/>
          </a:prstGeom>
          <a:noFill/>
        </p:spPr>
        <p:txBody>
          <a:bodyPr wrap="square" rtlCol="0">
            <a:spAutoFit/>
          </a:bodyPr>
          <a:lstStyle/>
          <a:p>
            <a:r>
              <a:rPr lang="zh-CN" altLang="en-US" sz="3200">
                <a:latin typeface="宋体" panose="02010600030101010101" pitchFamily="2" charset="-122"/>
              </a:rPr>
              <a:t>自动配制投加絮凝剂系统</a:t>
            </a:r>
            <a:r>
              <a:rPr lang="zh-CN" altLang="en-US" sz="3200"/>
              <a:t> </a:t>
            </a:r>
            <a:endParaRPr lang="zh-CN" altLang="en-US" sz="32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50" name="Object 2"/>
          <p:cNvGraphicFramePr>
            <a:graphicFrameLocks noChangeAspect="1"/>
          </p:cNvGraphicFramePr>
          <p:nvPr/>
        </p:nvGraphicFramePr>
        <p:xfrm>
          <a:off x="2368923" y="1057557"/>
          <a:ext cx="9067800" cy="4886325"/>
        </p:xfrm>
        <a:graphic>
          <a:graphicData uri="http://schemas.openxmlformats.org/presentationml/2006/ole">
            <mc:AlternateContent xmlns:mc="http://schemas.openxmlformats.org/markup-compatibility/2006">
              <mc:Choice xmlns:v="urn:schemas-microsoft-com:vml" Requires="v">
                <p:oleObj spid="_x0000_s16419"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8923" y="1057557"/>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additive="base">
                                        <p:cTn id="7" dur="500" fill="hold"/>
                                        <p:tgtEl>
                                          <p:spTgt spid="78850"/>
                                        </p:tgtEl>
                                        <p:attrNameLst>
                                          <p:attrName>ppt_x</p:attrName>
                                        </p:attrNameLst>
                                      </p:cBhvr>
                                      <p:tavLst>
                                        <p:tav tm="0">
                                          <p:val>
                                            <p:strVal val="#ppt_x"/>
                                          </p:val>
                                        </p:tav>
                                        <p:tav tm="100000">
                                          <p:val>
                                            <p:strVal val="#ppt_x"/>
                                          </p:val>
                                        </p:tav>
                                      </p:tavLst>
                                    </p:anim>
                                    <p:anim calcmode="lin" valueType="num">
                                      <p:cBhvr additive="base">
                                        <p:cTn id="8" dur="500" fill="hold"/>
                                        <p:tgtEl>
                                          <p:spTgt spid="788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2209800" y="259976"/>
            <a:ext cx="9605682" cy="6391835"/>
          </a:xfrm>
        </p:spPr>
        <p:txBody>
          <a:bodyPr/>
          <a:lstStyle/>
          <a:p>
            <a:pPr eaLnBrk="1" hangingPunct="1">
              <a:lnSpc>
                <a:spcPct val="90000"/>
              </a:lnSpc>
            </a:pPr>
            <a:r>
              <a:rPr lang="zh-CN" altLang="en-US" sz="2800" dirty="0"/>
              <a:t>管道式破碎机</a:t>
            </a:r>
            <a:endParaRPr lang="zh-CN" altLang="en-US" sz="2800" dirty="0"/>
          </a:p>
          <a:p>
            <a:pPr algn="just" eaLnBrk="1" hangingPunct="1">
              <a:lnSpc>
                <a:spcPct val="150000"/>
              </a:lnSpc>
            </a:pPr>
            <a:r>
              <a:rPr lang="zh-CN" altLang="en-US" sz="1800" dirty="0">
                <a:latin typeface="宋体" panose="02010600030101010101" pitchFamily="2" charset="-122"/>
              </a:rPr>
              <a:t>主要应用领域为污水及污泥泵的保护、筛屑浸解、工业污水浸解、工艺用细化污泥浸解等。</a:t>
            </a:r>
            <a:endParaRPr lang="zh-CN" altLang="en-US" sz="1800" dirty="0"/>
          </a:p>
          <a:p>
            <a:pPr algn="just" eaLnBrk="1" hangingPunct="1">
              <a:lnSpc>
                <a:spcPct val="150000"/>
              </a:lnSpc>
            </a:pPr>
            <a:r>
              <a:rPr lang="zh-CN" altLang="en-US" sz="1800" dirty="0">
                <a:latin typeface="宋体" panose="02010600030101010101" pitchFamily="2" charset="-122"/>
              </a:rPr>
              <a:t>减速机采用新型高效率的摆线减速机。破碎机本体由一组对滚的刀具及机体组成，污泥由破碎机一端入口进入后，由于刀具的旋转切割作用，泥中的固体物被撕扯、切割、挤压而破碎。</a:t>
            </a:r>
            <a:endParaRPr lang="zh-CN" altLang="en-US" sz="1800" dirty="0"/>
          </a:p>
          <a:p>
            <a:pPr algn="just" eaLnBrk="1" hangingPunct="1">
              <a:lnSpc>
                <a:spcPct val="150000"/>
              </a:lnSpc>
            </a:pPr>
            <a:r>
              <a:rPr lang="zh-CN" altLang="en-US" sz="1800" dirty="0">
                <a:latin typeface="宋体" panose="02010600030101010101" pitchFamily="2" charset="-122"/>
              </a:rPr>
              <a:t>采用的顶端密封可防止粗沙堆积</a:t>
            </a:r>
            <a:r>
              <a:rPr lang="en-US" altLang="zh-CN" sz="1800" dirty="0">
                <a:latin typeface="宋体" panose="02010600030101010101" pitchFamily="2" charset="-122"/>
              </a:rPr>
              <a:t>, </a:t>
            </a:r>
            <a:r>
              <a:rPr lang="zh-CN" altLang="en-US" sz="1800" dirty="0">
                <a:latin typeface="宋体" panose="02010600030101010101" pitchFamily="2" charset="-122"/>
              </a:rPr>
              <a:t>减少密封磨损；刀轴两端设有可靠的密封，保护轴承免受污泥的侵入。</a:t>
            </a:r>
            <a:endParaRPr lang="zh-CN" altLang="en-US" sz="1800" dirty="0"/>
          </a:p>
          <a:p>
            <a:pPr algn="just" eaLnBrk="1" hangingPunct="1">
              <a:lnSpc>
                <a:spcPct val="150000"/>
              </a:lnSpc>
            </a:pPr>
            <a:r>
              <a:rPr lang="zh-CN" altLang="en-US" sz="1800" dirty="0">
                <a:latin typeface="宋体" panose="02010600030101010101" pitchFamily="2" charset="-122"/>
              </a:rPr>
              <a:t>刀片轴便于清理刀片上的残留物，降低损坏风险；</a:t>
            </a:r>
            <a:endParaRPr lang="zh-CN" altLang="en-US" sz="1800" dirty="0"/>
          </a:p>
          <a:p>
            <a:pPr algn="just" eaLnBrk="1" hangingPunct="1">
              <a:lnSpc>
                <a:spcPct val="150000"/>
              </a:lnSpc>
            </a:pPr>
            <a:r>
              <a:rPr lang="zh-CN" altLang="en-US" sz="1800" dirty="0">
                <a:latin typeface="宋体" panose="02010600030101010101" pitchFamily="2" charset="-122"/>
              </a:rPr>
              <a:t>	低转速，刀片圆周速率低，降低磨损，减少因更换刀片导致的停工期 </a:t>
            </a:r>
            <a:r>
              <a:rPr lang="en-US" altLang="zh-CN" sz="1800" dirty="0">
                <a:latin typeface="宋体" panose="02010600030101010101" pitchFamily="2" charset="-122"/>
              </a:rPr>
              <a:t>,</a:t>
            </a:r>
            <a:r>
              <a:rPr lang="zh-CN" altLang="en-US" sz="1800" dirty="0">
                <a:latin typeface="宋体" panose="02010600030101010101" pitchFamily="2" charset="-122"/>
              </a:rPr>
              <a:t>从而减少维护费用；低转速同时确保了低噪声； </a:t>
            </a:r>
            <a:endParaRPr lang="zh-CN" altLang="en-US" sz="1800" dirty="0"/>
          </a:p>
          <a:p>
            <a:pPr algn="just" eaLnBrk="1" hangingPunct="1">
              <a:lnSpc>
                <a:spcPct val="150000"/>
              </a:lnSpc>
            </a:pPr>
            <a:r>
              <a:rPr lang="zh-CN" altLang="en-US" sz="1800" dirty="0">
                <a:latin typeface="宋体" panose="02010600030101010101" pitchFamily="2" charset="-122"/>
              </a:rPr>
              <a:t>高扭矩，破碎机可使液体顺利通过刀片组；由于扭矩高，更易于粉碎固体颗粒；</a:t>
            </a:r>
            <a:endParaRPr lang="zh-CN" altLang="en-US" sz="1800" dirty="0"/>
          </a:p>
          <a:p>
            <a:pPr algn="just" eaLnBrk="1" hangingPunct="1">
              <a:lnSpc>
                <a:spcPct val="150000"/>
              </a:lnSpc>
            </a:pPr>
            <a:r>
              <a:rPr lang="zh-CN" altLang="en-US" sz="1800" dirty="0">
                <a:latin typeface="宋体" panose="02010600030101010101" pitchFamily="2" charset="-122"/>
              </a:rPr>
              <a:t>	低功耗，费用低，特别是与高速切碎机相比时更为明显；</a:t>
            </a:r>
            <a:endParaRPr lang="zh-CN" altLang="en-US" sz="1800" dirty="0"/>
          </a:p>
          <a:p>
            <a:pPr algn="just" eaLnBrk="1" hangingPunct="1">
              <a:lnSpc>
                <a:spcPct val="150000"/>
              </a:lnSpc>
            </a:pPr>
            <a:r>
              <a:rPr lang="zh-CN" altLang="en-US" sz="1800" dirty="0">
                <a:latin typeface="宋体" panose="02010600030101010101" pitchFamily="2" charset="-122"/>
              </a:rPr>
              <a:t>标准化部件，零部件可互换，各种机型仅需一套备件，减少库存；</a:t>
            </a:r>
            <a:endParaRPr lang="zh-CN" altLang="en-US" sz="1800" dirty="0"/>
          </a:p>
          <a:p>
            <a:pPr algn="just" eaLnBrk="1" hangingPunct="1">
              <a:lnSpc>
                <a:spcPct val="150000"/>
              </a:lnSpc>
            </a:pPr>
            <a:r>
              <a:rPr lang="zh-CN" altLang="en-US" sz="1800" dirty="0">
                <a:latin typeface="宋体" panose="02010600030101010101" pitchFamily="2" charset="-122"/>
              </a:rPr>
              <a:t>内置过载保护装置，防止破碎机的严重损害， 减少维修及停工损失；</a:t>
            </a:r>
            <a:endParaRPr lang="zh-CN" altLang="en-US" sz="1800" dirty="0"/>
          </a:p>
          <a:p>
            <a:pPr eaLnBrk="1" hangingPunct="1">
              <a:lnSpc>
                <a:spcPct val="90000"/>
              </a:lnSpc>
            </a:pPr>
            <a:endParaRPr lang="en-US" altLang="zh-CN"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Effect transition="in" filter="barn(outHorizontal)">
                                      <p:cBhvr>
                                        <p:cTn id="7" dur="500"/>
                                        <p:tgtEl>
                                          <p:spTgt spid="389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38915">
                                            <p:txEl>
                                              <p:pRg st="1" end="1"/>
                                            </p:txEl>
                                          </p:spTgt>
                                        </p:tgtEl>
                                        <p:attrNameLst>
                                          <p:attrName>style.visibility</p:attrName>
                                        </p:attrNameLst>
                                      </p:cBhvr>
                                      <p:to>
                                        <p:strVal val="visible"/>
                                      </p:to>
                                    </p:set>
                                    <p:animEffect transition="in" filter="barn(outHorizontal)">
                                      <p:cBhvr>
                                        <p:cTn id="12" dur="500"/>
                                        <p:tgtEl>
                                          <p:spTgt spid="389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38915">
                                            <p:txEl>
                                              <p:pRg st="2" end="2"/>
                                            </p:txEl>
                                          </p:spTgt>
                                        </p:tgtEl>
                                        <p:attrNameLst>
                                          <p:attrName>style.visibility</p:attrName>
                                        </p:attrNameLst>
                                      </p:cBhvr>
                                      <p:to>
                                        <p:strVal val="visible"/>
                                      </p:to>
                                    </p:set>
                                    <p:animEffect transition="in" filter="barn(outHorizontal)">
                                      <p:cBhvr>
                                        <p:cTn id="17" dur="500"/>
                                        <p:tgtEl>
                                          <p:spTgt spid="389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38915">
                                            <p:txEl>
                                              <p:pRg st="3" end="3"/>
                                            </p:txEl>
                                          </p:spTgt>
                                        </p:tgtEl>
                                        <p:attrNameLst>
                                          <p:attrName>style.visibility</p:attrName>
                                        </p:attrNameLst>
                                      </p:cBhvr>
                                      <p:to>
                                        <p:strVal val="visible"/>
                                      </p:to>
                                    </p:set>
                                    <p:animEffect transition="in" filter="barn(outHorizontal)">
                                      <p:cBhvr>
                                        <p:cTn id="22" dur="500"/>
                                        <p:tgtEl>
                                          <p:spTgt spid="389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38915">
                                            <p:txEl>
                                              <p:pRg st="4" end="4"/>
                                            </p:txEl>
                                          </p:spTgt>
                                        </p:tgtEl>
                                        <p:attrNameLst>
                                          <p:attrName>style.visibility</p:attrName>
                                        </p:attrNameLst>
                                      </p:cBhvr>
                                      <p:to>
                                        <p:strVal val="visible"/>
                                      </p:to>
                                    </p:set>
                                    <p:animEffect transition="in" filter="barn(outHorizontal)">
                                      <p:cBhvr>
                                        <p:cTn id="27" dur="500"/>
                                        <p:tgtEl>
                                          <p:spTgt spid="389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42" fill="hold" grpId="0" nodeType="clickEffect">
                                  <p:stCondLst>
                                    <p:cond delay="0"/>
                                  </p:stCondLst>
                                  <p:childTnLst>
                                    <p:set>
                                      <p:cBhvr>
                                        <p:cTn id="31" dur="1" fill="hold">
                                          <p:stCondLst>
                                            <p:cond delay="0"/>
                                          </p:stCondLst>
                                        </p:cTn>
                                        <p:tgtEl>
                                          <p:spTgt spid="38915">
                                            <p:txEl>
                                              <p:pRg st="5" end="5"/>
                                            </p:txEl>
                                          </p:spTgt>
                                        </p:tgtEl>
                                        <p:attrNameLst>
                                          <p:attrName>style.visibility</p:attrName>
                                        </p:attrNameLst>
                                      </p:cBhvr>
                                      <p:to>
                                        <p:strVal val="visible"/>
                                      </p:to>
                                    </p:set>
                                    <p:animEffect transition="in" filter="barn(outHorizontal)">
                                      <p:cBhvr>
                                        <p:cTn id="32" dur="500"/>
                                        <p:tgtEl>
                                          <p:spTgt spid="3891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42" fill="hold" grpId="0" nodeType="clickEffect">
                                  <p:stCondLst>
                                    <p:cond delay="0"/>
                                  </p:stCondLst>
                                  <p:childTnLst>
                                    <p:set>
                                      <p:cBhvr>
                                        <p:cTn id="36" dur="1" fill="hold">
                                          <p:stCondLst>
                                            <p:cond delay="0"/>
                                          </p:stCondLst>
                                        </p:cTn>
                                        <p:tgtEl>
                                          <p:spTgt spid="38915">
                                            <p:txEl>
                                              <p:pRg st="6" end="6"/>
                                            </p:txEl>
                                          </p:spTgt>
                                        </p:tgtEl>
                                        <p:attrNameLst>
                                          <p:attrName>style.visibility</p:attrName>
                                        </p:attrNameLst>
                                      </p:cBhvr>
                                      <p:to>
                                        <p:strVal val="visible"/>
                                      </p:to>
                                    </p:set>
                                    <p:animEffect transition="in" filter="barn(outHorizontal)">
                                      <p:cBhvr>
                                        <p:cTn id="37" dur="500"/>
                                        <p:tgtEl>
                                          <p:spTgt spid="3891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42" fill="hold" grpId="0" nodeType="clickEffect">
                                  <p:stCondLst>
                                    <p:cond delay="0"/>
                                  </p:stCondLst>
                                  <p:childTnLst>
                                    <p:set>
                                      <p:cBhvr>
                                        <p:cTn id="41" dur="1" fill="hold">
                                          <p:stCondLst>
                                            <p:cond delay="0"/>
                                          </p:stCondLst>
                                        </p:cTn>
                                        <p:tgtEl>
                                          <p:spTgt spid="38915">
                                            <p:txEl>
                                              <p:pRg st="7" end="7"/>
                                            </p:txEl>
                                          </p:spTgt>
                                        </p:tgtEl>
                                        <p:attrNameLst>
                                          <p:attrName>style.visibility</p:attrName>
                                        </p:attrNameLst>
                                      </p:cBhvr>
                                      <p:to>
                                        <p:strVal val="visible"/>
                                      </p:to>
                                    </p:set>
                                    <p:animEffect transition="in" filter="barn(outHorizontal)">
                                      <p:cBhvr>
                                        <p:cTn id="42" dur="500"/>
                                        <p:tgtEl>
                                          <p:spTgt spid="3891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42" fill="hold" grpId="0" nodeType="clickEffect">
                                  <p:stCondLst>
                                    <p:cond delay="0"/>
                                  </p:stCondLst>
                                  <p:childTnLst>
                                    <p:set>
                                      <p:cBhvr>
                                        <p:cTn id="46" dur="1" fill="hold">
                                          <p:stCondLst>
                                            <p:cond delay="0"/>
                                          </p:stCondLst>
                                        </p:cTn>
                                        <p:tgtEl>
                                          <p:spTgt spid="38915">
                                            <p:txEl>
                                              <p:pRg st="8" end="8"/>
                                            </p:txEl>
                                          </p:spTgt>
                                        </p:tgtEl>
                                        <p:attrNameLst>
                                          <p:attrName>style.visibility</p:attrName>
                                        </p:attrNameLst>
                                      </p:cBhvr>
                                      <p:to>
                                        <p:strVal val="visible"/>
                                      </p:to>
                                    </p:set>
                                    <p:animEffect transition="in" filter="barn(outHorizontal)">
                                      <p:cBhvr>
                                        <p:cTn id="47" dur="500"/>
                                        <p:tgtEl>
                                          <p:spTgt spid="3891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42" fill="hold" grpId="0" nodeType="clickEffect">
                                  <p:stCondLst>
                                    <p:cond delay="0"/>
                                  </p:stCondLst>
                                  <p:childTnLst>
                                    <p:set>
                                      <p:cBhvr>
                                        <p:cTn id="51" dur="1" fill="hold">
                                          <p:stCondLst>
                                            <p:cond delay="0"/>
                                          </p:stCondLst>
                                        </p:cTn>
                                        <p:tgtEl>
                                          <p:spTgt spid="38915">
                                            <p:txEl>
                                              <p:pRg st="9" end="9"/>
                                            </p:txEl>
                                          </p:spTgt>
                                        </p:tgtEl>
                                        <p:attrNameLst>
                                          <p:attrName>style.visibility</p:attrName>
                                        </p:attrNameLst>
                                      </p:cBhvr>
                                      <p:to>
                                        <p:strVal val="visible"/>
                                      </p:to>
                                    </p:set>
                                    <p:animEffect transition="in" filter="barn(outHorizontal)">
                                      <p:cBhvr>
                                        <p:cTn id="52" dur="500"/>
                                        <p:tgtEl>
                                          <p:spTgt spid="3891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utoUpdateAnimBg="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74" name="Object 2"/>
          <p:cNvGraphicFramePr>
            <a:graphicFrameLocks noChangeAspect="1"/>
          </p:cNvGraphicFramePr>
          <p:nvPr/>
        </p:nvGraphicFramePr>
        <p:xfrm>
          <a:off x="2619935" y="1039627"/>
          <a:ext cx="9067800" cy="4886325"/>
        </p:xfrm>
        <a:graphic>
          <a:graphicData uri="http://schemas.openxmlformats.org/presentationml/2006/ole">
            <mc:AlternateContent xmlns:mc="http://schemas.openxmlformats.org/markup-compatibility/2006">
              <mc:Choice xmlns:v="urn:schemas-microsoft-com:vml" Requires="v">
                <p:oleObj spid="_x0000_s17443" name="AutoCAD Drawing" r:id="rId1" imgW="9067800" imgH="4886325" progId="AutoCAD.Drawing.16">
                  <p:embed/>
                </p:oleObj>
              </mc:Choice>
              <mc:Fallback>
                <p:oleObj name="AutoCAD Drawing" r:id="rId1" imgW="9067800" imgH="4886325" progId="AutoCAD.Drawing.16">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935" y="1039627"/>
                        <a:ext cx="906780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9874"/>
                                        </p:tgtEl>
                                        <p:attrNameLst>
                                          <p:attrName>style.visibility</p:attrName>
                                        </p:attrNameLst>
                                      </p:cBhvr>
                                      <p:to>
                                        <p:strVal val="visible"/>
                                      </p:to>
                                    </p:set>
                                    <p:anim calcmode="lin" valueType="num">
                                      <p:cBhvr additive="base">
                                        <p:cTn id="7" dur="500" fill="hold"/>
                                        <p:tgtEl>
                                          <p:spTgt spid="79874"/>
                                        </p:tgtEl>
                                        <p:attrNameLst>
                                          <p:attrName>ppt_x</p:attrName>
                                        </p:attrNameLst>
                                      </p:cBhvr>
                                      <p:tavLst>
                                        <p:tav tm="0">
                                          <p:val>
                                            <p:strVal val="#ppt_x"/>
                                          </p:val>
                                        </p:tav>
                                        <p:tav tm="100000">
                                          <p:val>
                                            <p:strVal val="#ppt_x"/>
                                          </p:val>
                                        </p:tav>
                                      </p:tavLst>
                                    </p:anim>
                                    <p:anim calcmode="lin" valueType="num">
                                      <p:cBhvr additive="base">
                                        <p:cTn id="8" dur="500" fill="hold"/>
                                        <p:tgtEl>
                                          <p:spTgt spid="798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2407631" y="1236662"/>
            <a:ext cx="2971800" cy="5334000"/>
          </a:xfrm>
        </p:spPr>
        <p:txBody>
          <a:bodyPr/>
          <a:lstStyle/>
          <a:p>
            <a:pPr eaLnBrk="1" hangingPunct="1"/>
            <a:r>
              <a:rPr lang="en-US" altLang="zh-CN" dirty="0"/>
              <a:t>2.</a:t>
            </a:r>
            <a:r>
              <a:rPr lang="zh-CN" altLang="en-US" dirty="0"/>
              <a:t>其他设备</a:t>
            </a:r>
            <a:endParaRPr lang="zh-CN" altLang="en-US" dirty="0"/>
          </a:p>
          <a:p>
            <a:pPr eaLnBrk="1" hangingPunct="1">
              <a:buFont typeface="Wingdings" panose="05000000000000000000" pitchFamily="2" charset="2"/>
              <a:buNone/>
            </a:pPr>
            <a:r>
              <a:rPr lang="zh-CN" altLang="en-US" dirty="0"/>
              <a:t>水泵</a:t>
            </a:r>
            <a:endParaRPr lang="zh-CN" altLang="en-US" dirty="0"/>
          </a:p>
          <a:p>
            <a:pPr eaLnBrk="1" hangingPunct="1">
              <a:buFont typeface="Wingdings" panose="05000000000000000000" pitchFamily="2" charset="2"/>
              <a:buChar char="ü"/>
            </a:pPr>
            <a:r>
              <a:rPr lang="zh-CN" altLang="en-US" dirty="0"/>
              <a:t>潜水泵</a:t>
            </a:r>
            <a:endParaRPr lang="zh-CN" altLang="en-US" dirty="0"/>
          </a:p>
          <a:p>
            <a:pPr eaLnBrk="1" hangingPunct="1">
              <a:buFont typeface="Wingdings" panose="05000000000000000000" pitchFamily="2" charset="2"/>
              <a:buChar char="ü"/>
            </a:pPr>
            <a:r>
              <a:rPr lang="zh-CN" altLang="en-US" dirty="0"/>
              <a:t>普通离心泵</a:t>
            </a:r>
            <a:endParaRPr lang="zh-CN" altLang="en-US" dirty="0"/>
          </a:p>
          <a:p>
            <a:pPr eaLnBrk="1" hangingPunct="1">
              <a:buFont typeface="Wingdings" panose="05000000000000000000" pitchFamily="2" charset="2"/>
              <a:buChar char="ü"/>
            </a:pPr>
            <a:r>
              <a:rPr lang="zh-CN" altLang="en-US" dirty="0"/>
              <a:t>多级泵</a:t>
            </a:r>
            <a:endParaRPr lang="zh-CN" altLang="en-US" dirty="0"/>
          </a:p>
          <a:p>
            <a:pPr eaLnBrk="1" hangingPunct="1">
              <a:buFont typeface="Wingdings" panose="05000000000000000000" pitchFamily="2" charset="2"/>
              <a:buChar char="ü"/>
            </a:pPr>
            <a:r>
              <a:rPr lang="zh-CN" altLang="en-US" dirty="0"/>
              <a:t>管道泵</a:t>
            </a:r>
            <a:endParaRPr lang="zh-CN" altLang="en-US" dirty="0"/>
          </a:p>
          <a:p>
            <a:pPr eaLnBrk="1" hangingPunct="1">
              <a:buFont typeface="Wingdings" panose="05000000000000000000" pitchFamily="2" charset="2"/>
              <a:buNone/>
            </a:pPr>
            <a:r>
              <a:rPr lang="en-US" altLang="zh-CN" dirty="0"/>
              <a:t>……</a:t>
            </a:r>
            <a:endParaRPr lang="en-US" altLang="zh-CN" dirty="0"/>
          </a:p>
        </p:txBody>
      </p:sp>
      <p:pic>
        <p:nvPicPr>
          <p:cNvPr id="39941" name="Picture 5" descr="WQ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13638" y="796926"/>
            <a:ext cx="3200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5" name="Picture 9" descr="cn_s_1_4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1212" y="3200401"/>
            <a:ext cx="1417638"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3" name="Picture 17" descr="cn_s_1_22">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412" y="4867837"/>
            <a:ext cx="1417638"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6" name="Picture 30" descr="cn_s_1_51">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61412" y="3200400"/>
            <a:ext cx="1417638"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72" name="Picture 36" descr="cn_s_1_37">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71212" y="4867837"/>
            <a:ext cx="1417638"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additive="base">
                                        <p:cTn id="7" dur="500" fill="hold"/>
                                        <p:tgtEl>
                                          <p:spTgt spid="399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9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9939">
                                            <p:txEl>
                                              <p:pRg st="1" end="1"/>
                                            </p:txEl>
                                          </p:spTgt>
                                        </p:tgtEl>
                                        <p:attrNameLst>
                                          <p:attrName>style.visibility</p:attrName>
                                        </p:attrNameLst>
                                      </p:cBhvr>
                                      <p:to>
                                        <p:strVal val="visible"/>
                                      </p:to>
                                    </p:set>
                                    <p:anim calcmode="lin" valueType="num">
                                      <p:cBhvr additive="base">
                                        <p:cTn id="13" dur="500" fill="hold"/>
                                        <p:tgtEl>
                                          <p:spTgt spid="399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99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9939">
                                            <p:txEl>
                                              <p:pRg st="2" end="2"/>
                                            </p:txEl>
                                          </p:spTgt>
                                        </p:tgtEl>
                                        <p:attrNameLst>
                                          <p:attrName>style.visibility</p:attrName>
                                        </p:attrNameLst>
                                      </p:cBhvr>
                                      <p:to>
                                        <p:strVal val="visible"/>
                                      </p:to>
                                    </p:set>
                                    <p:anim calcmode="lin" valueType="num">
                                      <p:cBhvr additive="base">
                                        <p:cTn id="19" dur="500" fill="hold"/>
                                        <p:tgtEl>
                                          <p:spTgt spid="3993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99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39">
                                            <p:txEl>
                                              <p:pRg st="3" end="3"/>
                                            </p:txEl>
                                          </p:spTgt>
                                        </p:tgtEl>
                                        <p:attrNameLst>
                                          <p:attrName>style.visibility</p:attrName>
                                        </p:attrNameLst>
                                      </p:cBhvr>
                                      <p:to>
                                        <p:strVal val="visible"/>
                                      </p:to>
                                    </p:set>
                                    <p:anim calcmode="lin" valueType="num">
                                      <p:cBhvr additive="base">
                                        <p:cTn id="25" dur="500" fill="hold"/>
                                        <p:tgtEl>
                                          <p:spTgt spid="3993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9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9939">
                                            <p:txEl>
                                              <p:pRg st="4" end="4"/>
                                            </p:txEl>
                                          </p:spTgt>
                                        </p:tgtEl>
                                        <p:attrNameLst>
                                          <p:attrName>style.visibility</p:attrName>
                                        </p:attrNameLst>
                                      </p:cBhvr>
                                      <p:to>
                                        <p:strVal val="visible"/>
                                      </p:to>
                                    </p:set>
                                    <p:anim calcmode="lin" valueType="num">
                                      <p:cBhvr additive="base">
                                        <p:cTn id="31" dur="500" fill="hold"/>
                                        <p:tgtEl>
                                          <p:spTgt spid="3993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993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 calcmode="lin" valueType="num">
                                      <p:cBhvr additive="base">
                                        <p:cTn id="37" dur="500" fill="hold"/>
                                        <p:tgtEl>
                                          <p:spTgt spid="3993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993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9939">
                                            <p:txEl>
                                              <p:pRg st="6" end="6"/>
                                            </p:txEl>
                                          </p:spTgt>
                                        </p:tgtEl>
                                        <p:attrNameLst>
                                          <p:attrName>style.visibility</p:attrName>
                                        </p:attrNameLst>
                                      </p:cBhvr>
                                      <p:to>
                                        <p:strVal val="visible"/>
                                      </p:to>
                                    </p:set>
                                    <p:anim calcmode="lin" valueType="num">
                                      <p:cBhvr additive="base">
                                        <p:cTn id="43" dur="500" fill="hold"/>
                                        <p:tgtEl>
                                          <p:spTgt spid="39939">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993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39941"/>
                                        </p:tgtEl>
                                        <p:attrNameLst>
                                          <p:attrName>style.visibility</p:attrName>
                                        </p:attrNameLst>
                                      </p:cBhvr>
                                      <p:to>
                                        <p:strVal val="visible"/>
                                      </p:to>
                                    </p:set>
                                    <p:anim calcmode="lin" valueType="num">
                                      <p:cBhvr additive="base">
                                        <p:cTn id="49" dur="500" fill="hold"/>
                                        <p:tgtEl>
                                          <p:spTgt spid="39941"/>
                                        </p:tgtEl>
                                        <p:attrNameLst>
                                          <p:attrName>ppt_x</p:attrName>
                                        </p:attrNameLst>
                                      </p:cBhvr>
                                      <p:tavLst>
                                        <p:tav tm="0">
                                          <p:val>
                                            <p:strVal val="0-#ppt_w/2"/>
                                          </p:val>
                                        </p:tav>
                                        <p:tav tm="100000">
                                          <p:val>
                                            <p:strVal val="#ppt_x"/>
                                          </p:val>
                                        </p:tav>
                                      </p:tavLst>
                                    </p:anim>
                                    <p:anim calcmode="lin" valueType="num">
                                      <p:cBhvr additive="base">
                                        <p:cTn id="50" dur="500" fill="hold"/>
                                        <p:tgtEl>
                                          <p:spTgt spid="3994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39945"/>
                                        </p:tgtEl>
                                        <p:attrNameLst>
                                          <p:attrName>style.visibility</p:attrName>
                                        </p:attrNameLst>
                                      </p:cBhvr>
                                      <p:to>
                                        <p:strVal val="visible"/>
                                      </p:to>
                                    </p:set>
                                    <p:anim calcmode="lin" valueType="num">
                                      <p:cBhvr additive="base">
                                        <p:cTn id="55" dur="500" fill="hold"/>
                                        <p:tgtEl>
                                          <p:spTgt spid="39945"/>
                                        </p:tgtEl>
                                        <p:attrNameLst>
                                          <p:attrName>ppt_x</p:attrName>
                                        </p:attrNameLst>
                                      </p:cBhvr>
                                      <p:tavLst>
                                        <p:tav tm="0">
                                          <p:val>
                                            <p:strVal val="0-#ppt_w/2"/>
                                          </p:val>
                                        </p:tav>
                                        <p:tav tm="100000">
                                          <p:val>
                                            <p:strVal val="#ppt_x"/>
                                          </p:val>
                                        </p:tav>
                                      </p:tavLst>
                                    </p:anim>
                                    <p:anim calcmode="lin" valueType="num">
                                      <p:cBhvr additive="base">
                                        <p:cTn id="56" dur="500" fill="hold"/>
                                        <p:tgtEl>
                                          <p:spTgt spid="39945"/>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39953"/>
                                        </p:tgtEl>
                                        <p:attrNameLst>
                                          <p:attrName>style.visibility</p:attrName>
                                        </p:attrNameLst>
                                      </p:cBhvr>
                                      <p:to>
                                        <p:strVal val="visible"/>
                                      </p:to>
                                    </p:set>
                                    <p:anim calcmode="lin" valueType="num">
                                      <p:cBhvr additive="base">
                                        <p:cTn id="61" dur="500" fill="hold"/>
                                        <p:tgtEl>
                                          <p:spTgt spid="39953"/>
                                        </p:tgtEl>
                                        <p:attrNameLst>
                                          <p:attrName>ppt_x</p:attrName>
                                        </p:attrNameLst>
                                      </p:cBhvr>
                                      <p:tavLst>
                                        <p:tav tm="0">
                                          <p:val>
                                            <p:strVal val="0-#ppt_w/2"/>
                                          </p:val>
                                        </p:tav>
                                        <p:tav tm="100000">
                                          <p:val>
                                            <p:strVal val="#ppt_x"/>
                                          </p:val>
                                        </p:tav>
                                      </p:tavLst>
                                    </p:anim>
                                    <p:anim calcmode="lin" valueType="num">
                                      <p:cBhvr additive="base">
                                        <p:cTn id="62" dur="500" fill="hold"/>
                                        <p:tgtEl>
                                          <p:spTgt spid="39953"/>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childTnLst>
                                    <p:set>
                                      <p:cBhvr>
                                        <p:cTn id="66" dur="1" fill="hold">
                                          <p:stCondLst>
                                            <p:cond delay="0"/>
                                          </p:stCondLst>
                                        </p:cTn>
                                        <p:tgtEl>
                                          <p:spTgt spid="39966"/>
                                        </p:tgtEl>
                                        <p:attrNameLst>
                                          <p:attrName>style.visibility</p:attrName>
                                        </p:attrNameLst>
                                      </p:cBhvr>
                                      <p:to>
                                        <p:strVal val="visible"/>
                                      </p:to>
                                    </p:set>
                                    <p:anim calcmode="lin" valueType="num">
                                      <p:cBhvr additive="base">
                                        <p:cTn id="67" dur="500" fill="hold"/>
                                        <p:tgtEl>
                                          <p:spTgt spid="39966"/>
                                        </p:tgtEl>
                                        <p:attrNameLst>
                                          <p:attrName>ppt_x</p:attrName>
                                        </p:attrNameLst>
                                      </p:cBhvr>
                                      <p:tavLst>
                                        <p:tav tm="0">
                                          <p:val>
                                            <p:strVal val="0-#ppt_w/2"/>
                                          </p:val>
                                        </p:tav>
                                        <p:tav tm="100000">
                                          <p:val>
                                            <p:strVal val="#ppt_x"/>
                                          </p:val>
                                        </p:tav>
                                      </p:tavLst>
                                    </p:anim>
                                    <p:anim calcmode="lin" valueType="num">
                                      <p:cBhvr additive="base">
                                        <p:cTn id="68" dur="500" fill="hold"/>
                                        <p:tgtEl>
                                          <p:spTgt spid="39966"/>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childTnLst>
                                    <p:set>
                                      <p:cBhvr>
                                        <p:cTn id="72" dur="1" fill="hold">
                                          <p:stCondLst>
                                            <p:cond delay="0"/>
                                          </p:stCondLst>
                                        </p:cTn>
                                        <p:tgtEl>
                                          <p:spTgt spid="39972"/>
                                        </p:tgtEl>
                                        <p:attrNameLst>
                                          <p:attrName>style.visibility</p:attrName>
                                        </p:attrNameLst>
                                      </p:cBhvr>
                                      <p:to>
                                        <p:strVal val="visible"/>
                                      </p:to>
                                    </p:set>
                                    <p:anim calcmode="lin" valueType="num">
                                      <p:cBhvr additive="base">
                                        <p:cTn id="73" dur="500" fill="hold"/>
                                        <p:tgtEl>
                                          <p:spTgt spid="39972"/>
                                        </p:tgtEl>
                                        <p:attrNameLst>
                                          <p:attrName>ppt_x</p:attrName>
                                        </p:attrNameLst>
                                      </p:cBhvr>
                                      <p:tavLst>
                                        <p:tav tm="0">
                                          <p:val>
                                            <p:strVal val="0-#ppt_w/2"/>
                                          </p:val>
                                        </p:tav>
                                        <p:tav tm="100000">
                                          <p:val>
                                            <p:strVal val="#ppt_x"/>
                                          </p:val>
                                        </p:tav>
                                      </p:tavLst>
                                    </p:anim>
                                    <p:anim calcmode="lin" valueType="num">
                                      <p:cBhvr additive="base">
                                        <p:cTn id="74" dur="500" fill="hold"/>
                                        <p:tgtEl>
                                          <p:spTgt spid="399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utoUpdateAnimBg="0" build="p"/>
    </p:bld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3552265" y="753035"/>
            <a:ext cx="2743200" cy="5410200"/>
          </a:xfrm>
        </p:spPr>
        <p:txBody>
          <a:bodyPr/>
          <a:lstStyle/>
          <a:p>
            <a:pPr eaLnBrk="1" hangingPunct="1"/>
            <a:r>
              <a:rPr lang="zh-CN" altLang="en-US" dirty="0"/>
              <a:t>搅拌机</a:t>
            </a:r>
            <a:endParaRPr lang="zh-CN" altLang="en-US" dirty="0"/>
          </a:p>
          <a:p>
            <a:pPr eaLnBrk="1" hangingPunct="1">
              <a:buFont typeface="Wingdings" panose="05000000000000000000" pitchFamily="2" charset="2"/>
              <a:buNone/>
            </a:pPr>
            <a:r>
              <a:rPr lang="zh-CN" altLang="en-US" dirty="0"/>
              <a:t>潜水式搅拌机</a:t>
            </a:r>
            <a:endParaRPr lang="zh-CN" altLang="en-US" dirty="0"/>
          </a:p>
        </p:txBody>
      </p:sp>
      <p:pic>
        <p:nvPicPr>
          <p:cNvPr id="40965" name="Picture 5" descr="20051111141955115">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956" y="2688291"/>
            <a:ext cx="3474944" cy="3474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7" descr="2005092917130414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5467" y="2489947"/>
            <a:ext cx="3643033" cy="3301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 calcmode="lin" valueType="num">
                                      <p:cBhvr additive="base">
                                        <p:cTn id="7" dur="500" fill="hold"/>
                                        <p:tgtEl>
                                          <p:spTgt spid="409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63">
                                            <p:txEl>
                                              <p:pRg st="1" end="1"/>
                                            </p:txEl>
                                          </p:spTgt>
                                        </p:tgtEl>
                                        <p:attrNameLst>
                                          <p:attrName>style.visibility</p:attrName>
                                        </p:attrNameLst>
                                      </p:cBhvr>
                                      <p:to>
                                        <p:strVal val="visible"/>
                                      </p:to>
                                    </p:set>
                                    <p:anim calcmode="lin" valueType="num">
                                      <p:cBhvr additive="base">
                                        <p:cTn id="13" dur="500" fill="hold"/>
                                        <p:tgtEl>
                                          <p:spTgt spid="4096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0965"/>
                                        </p:tgtEl>
                                        <p:attrNameLst>
                                          <p:attrName>style.visibility</p:attrName>
                                        </p:attrNameLst>
                                      </p:cBhvr>
                                      <p:to>
                                        <p:strVal val="visible"/>
                                      </p:to>
                                    </p:set>
                                    <p:anim calcmode="lin" valueType="num">
                                      <p:cBhvr additive="base">
                                        <p:cTn id="19" dur="500" fill="hold"/>
                                        <p:tgtEl>
                                          <p:spTgt spid="40965"/>
                                        </p:tgtEl>
                                        <p:attrNameLst>
                                          <p:attrName>ppt_x</p:attrName>
                                        </p:attrNameLst>
                                      </p:cBhvr>
                                      <p:tavLst>
                                        <p:tav tm="0">
                                          <p:val>
                                            <p:strVal val="0-#ppt_w/2"/>
                                          </p:val>
                                        </p:tav>
                                        <p:tav tm="100000">
                                          <p:val>
                                            <p:strVal val="#ppt_x"/>
                                          </p:val>
                                        </p:tav>
                                      </p:tavLst>
                                    </p:anim>
                                    <p:anim calcmode="lin" valueType="num">
                                      <p:cBhvr additive="base">
                                        <p:cTn id="20" dur="500" fill="hold"/>
                                        <p:tgtEl>
                                          <p:spTgt spid="4096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0967"/>
                                        </p:tgtEl>
                                        <p:attrNameLst>
                                          <p:attrName>style.visibility</p:attrName>
                                        </p:attrNameLst>
                                      </p:cBhvr>
                                      <p:to>
                                        <p:strVal val="visible"/>
                                      </p:to>
                                    </p:set>
                                    <p:anim calcmode="lin" valueType="num">
                                      <p:cBhvr additive="base">
                                        <p:cTn id="25" dur="500" fill="hold"/>
                                        <p:tgtEl>
                                          <p:spTgt spid="40967"/>
                                        </p:tgtEl>
                                        <p:attrNameLst>
                                          <p:attrName>ppt_x</p:attrName>
                                        </p:attrNameLst>
                                      </p:cBhvr>
                                      <p:tavLst>
                                        <p:tav tm="0">
                                          <p:val>
                                            <p:strVal val="0-#ppt_w/2"/>
                                          </p:val>
                                        </p:tav>
                                        <p:tav tm="100000">
                                          <p:val>
                                            <p:strVal val="#ppt_x"/>
                                          </p:val>
                                        </p:tav>
                                      </p:tavLst>
                                    </p:anim>
                                    <p:anim calcmode="lin" valueType="num">
                                      <p:cBhvr additive="base">
                                        <p:cTn id="26" dur="500" fill="hold"/>
                                        <p:tgtEl>
                                          <p:spTgt spid="409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utoUpdateAnimBg="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2935960" y="552937"/>
            <a:ext cx="3871171" cy="4781062"/>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7131" y="552937"/>
            <a:ext cx="4413319" cy="4781063"/>
          </a:xfrm>
          <a:prstGeom prst="rect">
            <a:avLst/>
          </a:prstGeom>
        </p:spPr>
      </p:pic>
      <p:sp>
        <p:nvSpPr>
          <p:cNvPr id="6" name="文本框 5"/>
          <p:cNvSpPr txBox="1"/>
          <p:nvPr/>
        </p:nvSpPr>
        <p:spPr>
          <a:xfrm>
            <a:off x="5543550" y="5581650"/>
            <a:ext cx="3048000" cy="584775"/>
          </a:xfrm>
          <a:prstGeom prst="rect">
            <a:avLst/>
          </a:prstGeom>
          <a:noFill/>
        </p:spPr>
        <p:txBody>
          <a:bodyPr wrap="square" rtlCol="0">
            <a:spAutoFit/>
          </a:bodyPr>
          <a:lstStyle/>
          <a:p>
            <a:r>
              <a:rPr lang="zh-CN" altLang="en-US" sz="3200" b="1" dirty="0"/>
              <a:t>双曲面搅拌机</a:t>
            </a:r>
            <a:endParaRPr lang="zh-CN" altLang="en-US" sz="3200" b="1"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2209800" y="609600"/>
            <a:ext cx="7772400" cy="5486400"/>
          </a:xfrm>
        </p:spPr>
        <p:txBody>
          <a:bodyPr/>
          <a:lstStyle/>
          <a:p>
            <a:pPr eaLnBrk="1" hangingPunct="1"/>
            <a:r>
              <a:rPr lang="zh-CN" altLang="en-US"/>
              <a:t>格栅</a:t>
            </a:r>
            <a:endParaRPr lang="zh-CN" altLang="en-US"/>
          </a:p>
          <a:p>
            <a:pPr eaLnBrk="1" hangingPunct="1">
              <a:buFont typeface="Wingdings" panose="05000000000000000000" pitchFamily="2" charset="2"/>
              <a:buChar char="ü"/>
            </a:pPr>
            <a:r>
              <a:rPr lang="zh-CN" altLang="en-US"/>
              <a:t>粗格栅</a:t>
            </a:r>
            <a:endParaRPr lang="zh-CN" altLang="en-US"/>
          </a:p>
          <a:p>
            <a:pPr eaLnBrk="1" hangingPunct="1">
              <a:buFont typeface="Wingdings" panose="05000000000000000000" pitchFamily="2" charset="2"/>
              <a:buChar char="ü"/>
            </a:pPr>
            <a:r>
              <a:rPr lang="zh-CN" altLang="en-US"/>
              <a:t>细格栅</a:t>
            </a:r>
            <a:endParaRPr lang="zh-CN" altLang="en-US"/>
          </a:p>
          <a:p>
            <a:pPr eaLnBrk="1" hangingPunct="1">
              <a:buFont typeface="Wingdings" panose="05000000000000000000" pitchFamily="2" charset="2"/>
              <a:buChar char="ü"/>
            </a:pPr>
            <a:r>
              <a:rPr lang="zh-CN" altLang="en-US"/>
              <a:t>转鼓格栅</a:t>
            </a:r>
            <a:endParaRPr lang="zh-CN" altLang="en-US"/>
          </a:p>
          <a:p>
            <a:pPr eaLnBrk="1" hangingPunct="1">
              <a:buFont typeface="Wingdings" panose="05000000000000000000" pitchFamily="2" charset="2"/>
              <a:buChar char="ü"/>
            </a:pPr>
            <a:r>
              <a:rPr lang="zh-CN" altLang="en-US"/>
              <a:t>阶梯格栅</a:t>
            </a:r>
            <a:endParaRPr lang="zh-CN" altLang="en-US"/>
          </a:p>
          <a:p>
            <a:pPr eaLnBrk="1" hangingPunct="1">
              <a:buFont typeface="Wingdings" panose="05000000000000000000" pitchFamily="2" charset="2"/>
              <a:buChar char="ü"/>
            </a:pPr>
            <a:r>
              <a:rPr lang="zh-CN" altLang="en-US"/>
              <a:t>抓爪格栅</a:t>
            </a:r>
            <a:endParaRPr lang="zh-CN" altLang="en-US"/>
          </a:p>
        </p:txBody>
      </p:sp>
      <p:pic>
        <p:nvPicPr>
          <p:cNvPr id="41989" name="Picture 5" descr="49638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81600" y="9144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8" descr="阶梯式格栅除污机">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4419600"/>
            <a:ext cx="205740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5" name="Picture 11" descr="cp2-1_smal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9000" y="4495800"/>
            <a:ext cx="28575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 calcmode="lin" valueType="num">
                                      <p:cBhvr additive="base">
                                        <p:cTn id="7" dur="500" fill="hold"/>
                                        <p:tgtEl>
                                          <p:spTgt spid="419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1987">
                                            <p:txEl>
                                              <p:pRg st="1" end="1"/>
                                            </p:txEl>
                                          </p:spTgt>
                                        </p:tgtEl>
                                        <p:attrNameLst>
                                          <p:attrName>style.visibility</p:attrName>
                                        </p:attrNameLst>
                                      </p:cBhvr>
                                      <p:to>
                                        <p:strVal val="visible"/>
                                      </p:to>
                                    </p:set>
                                    <p:anim calcmode="lin" valueType="num">
                                      <p:cBhvr additive="base">
                                        <p:cTn id="13" dur="500" fill="hold"/>
                                        <p:tgtEl>
                                          <p:spTgt spid="4198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19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987">
                                            <p:txEl>
                                              <p:pRg st="2" end="2"/>
                                            </p:txEl>
                                          </p:spTgt>
                                        </p:tgtEl>
                                        <p:attrNameLst>
                                          <p:attrName>style.visibility</p:attrName>
                                        </p:attrNameLst>
                                      </p:cBhvr>
                                      <p:to>
                                        <p:strVal val="visible"/>
                                      </p:to>
                                    </p:set>
                                    <p:anim calcmode="lin" valueType="num">
                                      <p:cBhvr additive="base">
                                        <p:cTn id="19" dur="500" fill="hold"/>
                                        <p:tgtEl>
                                          <p:spTgt spid="4198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87">
                                            <p:txEl>
                                              <p:pRg st="3" end="3"/>
                                            </p:txEl>
                                          </p:spTgt>
                                        </p:tgtEl>
                                        <p:attrNameLst>
                                          <p:attrName>style.visibility</p:attrName>
                                        </p:attrNameLst>
                                      </p:cBhvr>
                                      <p:to>
                                        <p:strVal val="visible"/>
                                      </p:to>
                                    </p:set>
                                    <p:anim calcmode="lin" valueType="num">
                                      <p:cBhvr additive="base">
                                        <p:cTn id="25" dur="500" fill="hold"/>
                                        <p:tgtEl>
                                          <p:spTgt spid="4198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1987">
                                            <p:txEl>
                                              <p:pRg st="4" end="4"/>
                                            </p:txEl>
                                          </p:spTgt>
                                        </p:tgtEl>
                                        <p:attrNameLst>
                                          <p:attrName>style.visibility</p:attrName>
                                        </p:attrNameLst>
                                      </p:cBhvr>
                                      <p:to>
                                        <p:strVal val="visible"/>
                                      </p:to>
                                    </p:set>
                                    <p:anim calcmode="lin" valueType="num">
                                      <p:cBhvr additive="base">
                                        <p:cTn id="31" dur="500" fill="hold"/>
                                        <p:tgtEl>
                                          <p:spTgt spid="4198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98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1987">
                                            <p:txEl>
                                              <p:pRg st="5" end="5"/>
                                            </p:txEl>
                                          </p:spTgt>
                                        </p:tgtEl>
                                        <p:attrNameLst>
                                          <p:attrName>style.visibility</p:attrName>
                                        </p:attrNameLst>
                                      </p:cBhvr>
                                      <p:to>
                                        <p:strVal val="visible"/>
                                      </p:to>
                                    </p:set>
                                    <p:anim calcmode="lin" valueType="num">
                                      <p:cBhvr additive="base">
                                        <p:cTn id="37" dur="500" fill="hold"/>
                                        <p:tgtEl>
                                          <p:spTgt spid="4198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41989"/>
                                        </p:tgtEl>
                                        <p:attrNameLst>
                                          <p:attrName>style.visibility</p:attrName>
                                        </p:attrNameLst>
                                      </p:cBhvr>
                                      <p:to>
                                        <p:strVal val="visible"/>
                                      </p:to>
                                    </p:set>
                                    <p:anim calcmode="lin" valueType="num">
                                      <p:cBhvr additive="base">
                                        <p:cTn id="43" dur="500" fill="hold"/>
                                        <p:tgtEl>
                                          <p:spTgt spid="41989"/>
                                        </p:tgtEl>
                                        <p:attrNameLst>
                                          <p:attrName>ppt_x</p:attrName>
                                        </p:attrNameLst>
                                      </p:cBhvr>
                                      <p:tavLst>
                                        <p:tav tm="0">
                                          <p:val>
                                            <p:strVal val="0-#ppt_w/2"/>
                                          </p:val>
                                        </p:tav>
                                        <p:tav tm="100000">
                                          <p:val>
                                            <p:strVal val="#ppt_x"/>
                                          </p:val>
                                        </p:tav>
                                      </p:tavLst>
                                    </p:anim>
                                    <p:anim calcmode="lin" valueType="num">
                                      <p:cBhvr additive="base">
                                        <p:cTn id="44" dur="500" fill="hold"/>
                                        <p:tgtEl>
                                          <p:spTgt spid="4198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41992"/>
                                        </p:tgtEl>
                                        <p:attrNameLst>
                                          <p:attrName>style.visibility</p:attrName>
                                        </p:attrNameLst>
                                      </p:cBhvr>
                                      <p:to>
                                        <p:strVal val="visible"/>
                                      </p:to>
                                    </p:set>
                                    <p:anim calcmode="lin" valueType="num">
                                      <p:cBhvr additive="base">
                                        <p:cTn id="49" dur="500" fill="hold"/>
                                        <p:tgtEl>
                                          <p:spTgt spid="41992"/>
                                        </p:tgtEl>
                                        <p:attrNameLst>
                                          <p:attrName>ppt_x</p:attrName>
                                        </p:attrNameLst>
                                      </p:cBhvr>
                                      <p:tavLst>
                                        <p:tav tm="0">
                                          <p:val>
                                            <p:strVal val="0-#ppt_w/2"/>
                                          </p:val>
                                        </p:tav>
                                        <p:tav tm="100000">
                                          <p:val>
                                            <p:strVal val="#ppt_x"/>
                                          </p:val>
                                        </p:tav>
                                      </p:tavLst>
                                    </p:anim>
                                    <p:anim calcmode="lin" valueType="num">
                                      <p:cBhvr additive="base">
                                        <p:cTn id="50" dur="500" fill="hold"/>
                                        <p:tgtEl>
                                          <p:spTgt spid="4199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41995"/>
                                        </p:tgtEl>
                                        <p:attrNameLst>
                                          <p:attrName>style.visibility</p:attrName>
                                        </p:attrNameLst>
                                      </p:cBhvr>
                                      <p:to>
                                        <p:strVal val="visible"/>
                                      </p:to>
                                    </p:set>
                                    <p:anim calcmode="lin" valueType="num">
                                      <p:cBhvr additive="base">
                                        <p:cTn id="55" dur="500" fill="hold"/>
                                        <p:tgtEl>
                                          <p:spTgt spid="41995"/>
                                        </p:tgtEl>
                                        <p:attrNameLst>
                                          <p:attrName>ppt_x</p:attrName>
                                        </p:attrNameLst>
                                      </p:cBhvr>
                                      <p:tavLst>
                                        <p:tav tm="0">
                                          <p:val>
                                            <p:strVal val="0-#ppt_w/2"/>
                                          </p:val>
                                        </p:tav>
                                        <p:tav tm="100000">
                                          <p:val>
                                            <p:strVal val="#ppt_x"/>
                                          </p:val>
                                        </p:tav>
                                      </p:tavLst>
                                    </p:anim>
                                    <p:anim calcmode="lin" valueType="num">
                                      <p:cBhvr additive="base">
                                        <p:cTn id="56" dur="500" fill="hold"/>
                                        <p:tgtEl>
                                          <p:spTgt spid="419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utoUpdateAnimBg="0" build="p"/>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44235" y="2294965"/>
            <a:ext cx="7759556" cy="3808720"/>
          </a:xfrm>
          <a:prstGeom prst="rect">
            <a:avLst/>
          </a:prstGeom>
        </p:spPr>
      </p:pic>
      <p:sp>
        <p:nvSpPr>
          <p:cNvPr id="3" name="文本框 2"/>
          <p:cNvSpPr txBox="1"/>
          <p:nvPr/>
        </p:nvSpPr>
        <p:spPr>
          <a:xfrm>
            <a:off x="2868706" y="914400"/>
            <a:ext cx="5271247" cy="646331"/>
          </a:xfrm>
          <a:prstGeom prst="rect">
            <a:avLst/>
          </a:prstGeom>
          <a:noFill/>
        </p:spPr>
        <p:txBody>
          <a:bodyPr wrap="square" rtlCol="0">
            <a:spAutoFit/>
          </a:bodyPr>
          <a:lstStyle/>
          <a:p>
            <a:r>
              <a:rPr lang="zh-CN" altLang="en-US" sz="3600" b="1" dirty="0"/>
              <a:t>孔板式超细格栅</a:t>
            </a:r>
            <a:endParaRPr lang="zh-CN" altLang="en-US" sz="3600" b="1"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100047" y="3574882"/>
            <a:ext cx="4158740" cy="280062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0047" y="544467"/>
            <a:ext cx="4063829" cy="3030415"/>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0862" y="3262937"/>
            <a:ext cx="4528173" cy="3424518"/>
          </a:xfrm>
          <a:prstGeom prst="rect">
            <a:avLst/>
          </a:prstGeom>
        </p:spPr>
      </p:pic>
      <p:sp>
        <p:nvSpPr>
          <p:cNvPr id="5" name="文本框 4"/>
          <p:cNvSpPr txBox="1"/>
          <p:nvPr/>
        </p:nvSpPr>
        <p:spPr>
          <a:xfrm>
            <a:off x="2540995" y="1162954"/>
            <a:ext cx="4087906" cy="584775"/>
          </a:xfrm>
          <a:prstGeom prst="rect">
            <a:avLst/>
          </a:prstGeom>
          <a:noFill/>
        </p:spPr>
        <p:txBody>
          <a:bodyPr wrap="square" rtlCol="0">
            <a:spAutoFit/>
          </a:bodyPr>
          <a:lstStyle/>
          <a:p>
            <a:r>
              <a:rPr lang="zh-CN" altLang="en-US" sz="3200" b="1" dirty="0"/>
              <a:t>孔板式超细格栅结构</a:t>
            </a:r>
            <a:endParaRPr lang="zh-CN" altLang="en-US" sz="3200" b="1"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632512" y="1111997"/>
            <a:ext cx="6477000" cy="4813300"/>
          </a:xfrm>
          <a:prstGeom prst="rect">
            <a:avLst/>
          </a:prstGeom>
        </p:spPr>
      </p:pic>
      <p:sp>
        <p:nvSpPr>
          <p:cNvPr id="3" name="文本框 2"/>
          <p:cNvSpPr txBox="1"/>
          <p:nvPr/>
        </p:nvSpPr>
        <p:spPr>
          <a:xfrm>
            <a:off x="2384611" y="717176"/>
            <a:ext cx="3980329" cy="646331"/>
          </a:xfrm>
          <a:prstGeom prst="rect">
            <a:avLst/>
          </a:prstGeom>
          <a:noFill/>
        </p:spPr>
        <p:txBody>
          <a:bodyPr wrap="square" rtlCol="0">
            <a:spAutoFit/>
          </a:bodyPr>
          <a:lstStyle/>
          <a:p>
            <a:r>
              <a:rPr lang="zh-CN" altLang="en-US" sz="3600" b="1" dirty="0"/>
              <a:t>转鼓式细格栅结构</a:t>
            </a:r>
            <a:endParaRPr lang="zh-CN" altLang="en-US" sz="3600" b="1"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464424" y="1376082"/>
            <a:ext cx="6858000" cy="5143500"/>
          </a:xfrm>
          <a:prstGeom prst="rect">
            <a:avLst/>
          </a:prstGeom>
        </p:spPr>
      </p:pic>
      <p:sp>
        <p:nvSpPr>
          <p:cNvPr id="3" name="文本框 2"/>
          <p:cNvSpPr txBox="1"/>
          <p:nvPr/>
        </p:nvSpPr>
        <p:spPr>
          <a:xfrm>
            <a:off x="2528047" y="519953"/>
            <a:ext cx="3944471" cy="584775"/>
          </a:xfrm>
          <a:prstGeom prst="rect">
            <a:avLst/>
          </a:prstGeom>
          <a:noFill/>
        </p:spPr>
        <p:txBody>
          <a:bodyPr wrap="square" rtlCol="0">
            <a:spAutoFit/>
          </a:bodyPr>
          <a:lstStyle/>
          <a:p>
            <a:r>
              <a:rPr lang="zh-CN" altLang="en-US" sz="3200" b="1" dirty="0"/>
              <a:t>安装图</a:t>
            </a:r>
            <a:endParaRPr lang="zh-CN" altLang="en-US" sz="3200" b="1"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1" name="Rectangle 3"/>
          <p:cNvSpPr>
            <a:spLocks noGrp="1" noChangeArrowheads="1"/>
          </p:cNvSpPr>
          <p:nvPr>
            <p:ph type="body" idx="1"/>
          </p:nvPr>
        </p:nvSpPr>
        <p:spPr>
          <a:xfrm>
            <a:off x="2496671" y="945545"/>
            <a:ext cx="7772400" cy="5410200"/>
          </a:xfrm>
        </p:spPr>
        <p:txBody>
          <a:bodyPr/>
          <a:lstStyle/>
          <a:p>
            <a:pPr eaLnBrk="1" hangingPunct="1"/>
            <a:r>
              <a:rPr lang="zh-CN" altLang="en-US" dirty="0"/>
              <a:t>闸门</a:t>
            </a:r>
            <a:endParaRPr lang="zh-CN" altLang="en-US" dirty="0"/>
          </a:p>
          <a:p>
            <a:pPr eaLnBrk="1" hangingPunct="1">
              <a:buFont typeface="Wingdings" panose="05000000000000000000" pitchFamily="2" charset="2"/>
              <a:buNone/>
            </a:pPr>
            <a:r>
              <a:rPr lang="zh-CN" altLang="en-US" dirty="0"/>
              <a:t>铸铁镶铜闸门</a:t>
            </a:r>
            <a:endParaRPr lang="zh-CN" altLang="en-US" dirty="0"/>
          </a:p>
          <a:p>
            <a:pPr eaLnBrk="1" hangingPunct="1">
              <a:buFont typeface="Wingdings" panose="05000000000000000000" pitchFamily="2" charset="2"/>
              <a:buNone/>
            </a:pPr>
            <a:r>
              <a:rPr lang="zh-CN" altLang="en-US" dirty="0"/>
              <a:t>不锈钢板闸门</a:t>
            </a:r>
            <a:endParaRPr lang="zh-CN" altLang="en-US" dirty="0"/>
          </a:p>
          <a:p>
            <a:pPr eaLnBrk="1" hangingPunct="1">
              <a:buFont typeface="Wingdings" panose="05000000000000000000" pitchFamily="2" charset="2"/>
              <a:buNone/>
            </a:pPr>
            <a:r>
              <a:rPr lang="zh-CN" altLang="en-US" dirty="0"/>
              <a:t>可调节堰门</a:t>
            </a:r>
            <a:endParaRPr lang="zh-CN" altLang="en-US" dirty="0"/>
          </a:p>
          <a:p>
            <a:pPr eaLnBrk="1" hangingPunct="1">
              <a:buFont typeface="Wingdings" panose="05000000000000000000" pitchFamily="2" charset="2"/>
              <a:buNone/>
            </a:pPr>
            <a:r>
              <a:rPr lang="zh-CN" altLang="en-US" dirty="0"/>
              <a:t>叠梁闸</a:t>
            </a:r>
            <a:endParaRPr lang="zh-CN" altLang="en-US" dirty="0"/>
          </a:p>
          <a:p>
            <a:pPr eaLnBrk="1" hangingPunct="1">
              <a:buFont typeface="Wingdings" panose="05000000000000000000" pitchFamily="2" charset="2"/>
              <a:buNone/>
            </a:pPr>
            <a:endParaRPr lang="en-US" altLang="zh-CN" dirty="0"/>
          </a:p>
        </p:txBody>
      </p:sp>
      <p:pic>
        <p:nvPicPr>
          <p:cNvPr id="43018" name="Picture 10" descr="5cp1-1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8447" y="960438"/>
            <a:ext cx="5105400"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0" name="Picture 22" descr="5cp2-1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8847" y="3581401"/>
            <a:ext cx="5562600"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 calcmode="lin" valueType="num">
                                      <p:cBhvr additive="base">
                                        <p:cTn id="7" dur="500" fill="hold"/>
                                        <p:tgtEl>
                                          <p:spTgt spid="430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30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011">
                                            <p:txEl>
                                              <p:pRg st="1" end="1"/>
                                            </p:txEl>
                                          </p:spTgt>
                                        </p:tgtEl>
                                        <p:attrNameLst>
                                          <p:attrName>style.visibility</p:attrName>
                                        </p:attrNameLst>
                                      </p:cBhvr>
                                      <p:to>
                                        <p:strVal val="visible"/>
                                      </p:to>
                                    </p:set>
                                    <p:anim calcmode="lin" valueType="num">
                                      <p:cBhvr additive="base">
                                        <p:cTn id="13" dur="500" fill="hold"/>
                                        <p:tgtEl>
                                          <p:spTgt spid="4301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30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011">
                                            <p:txEl>
                                              <p:pRg st="2" end="2"/>
                                            </p:txEl>
                                          </p:spTgt>
                                        </p:tgtEl>
                                        <p:attrNameLst>
                                          <p:attrName>style.visibility</p:attrName>
                                        </p:attrNameLst>
                                      </p:cBhvr>
                                      <p:to>
                                        <p:strVal val="visible"/>
                                      </p:to>
                                    </p:set>
                                    <p:anim calcmode="lin" valueType="num">
                                      <p:cBhvr additive="base">
                                        <p:cTn id="19" dur="500" fill="hold"/>
                                        <p:tgtEl>
                                          <p:spTgt spid="4301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30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3011">
                                            <p:txEl>
                                              <p:pRg st="3" end="3"/>
                                            </p:txEl>
                                          </p:spTgt>
                                        </p:tgtEl>
                                        <p:attrNameLst>
                                          <p:attrName>style.visibility</p:attrName>
                                        </p:attrNameLst>
                                      </p:cBhvr>
                                      <p:to>
                                        <p:strVal val="visible"/>
                                      </p:to>
                                    </p:set>
                                    <p:anim calcmode="lin" valueType="num">
                                      <p:cBhvr additive="base">
                                        <p:cTn id="25" dur="500" fill="hold"/>
                                        <p:tgtEl>
                                          <p:spTgt spid="4301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30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3011">
                                            <p:txEl>
                                              <p:pRg st="4" end="4"/>
                                            </p:txEl>
                                          </p:spTgt>
                                        </p:tgtEl>
                                        <p:attrNameLst>
                                          <p:attrName>style.visibility</p:attrName>
                                        </p:attrNameLst>
                                      </p:cBhvr>
                                      <p:to>
                                        <p:strVal val="visible"/>
                                      </p:to>
                                    </p:set>
                                    <p:anim calcmode="lin" valueType="num">
                                      <p:cBhvr additive="base">
                                        <p:cTn id="31" dur="500" fill="hold"/>
                                        <p:tgtEl>
                                          <p:spTgt spid="4301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30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43018"/>
                                        </p:tgtEl>
                                        <p:attrNameLst>
                                          <p:attrName>style.visibility</p:attrName>
                                        </p:attrNameLst>
                                      </p:cBhvr>
                                      <p:to>
                                        <p:strVal val="visible"/>
                                      </p:to>
                                    </p:set>
                                    <p:anim calcmode="lin" valueType="num">
                                      <p:cBhvr additive="base">
                                        <p:cTn id="37" dur="500" fill="hold"/>
                                        <p:tgtEl>
                                          <p:spTgt spid="43018"/>
                                        </p:tgtEl>
                                        <p:attrNameLst>
                                          <p:attrName>ppt_x</p:attrName>
                                        </p:attrNameLst>
                                      </p:cBhvr>
                                      <p:tavLst>
                                        <p:tav tm="0">
                                          <p:val>
                                            <p:strVal val="0-#ppt_w/2"/>
                                          </p:val>
                                        </p:tav>
                                        <p:tav tm="100000">
                                          <p:val>
                                            <p:strVal val="#ppt_x"/>
                                          </p:val>
                                        </p:tav>
                                      </p:tavLst>
                                    </p:anim>
                                    <p:anim calcmode="lin" valueType="num">
                                      <p:cBhvr additive="base">
                                        <p:cTn id="38" dur="500" fill="hold"/>
                                        <p:tgtEl>
                                          <p:spTgt spid="4301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43030"/>
                                        </p:tgtEl>
                                        <p:attrNameLst>
                                          <p:attrName>style.visibility</p:attrName>
                                        </p:attrNameLst>
                                      </p:cBhvr>
                                      <p:to>
                                        <p:strVal val="visible"/>
                                      </p:to>
                                    </p:set>
                                    <p:anim calcmode="lin" valueType="num">
                                      <p:cBhvr additive="base">
                                        <p:cTn id="43" dur="500" fill="hold"/>
                                        <p:tgtEl>
                                          <p:spTgt spid="43030"/>
                                        </p:tgtEl>
                                        <p:attrNameLst>
                                          <p:attrName>ppt_x</p:attrName>
                                        </p:attrNameLst>
                                      </p:cBhvr>
                                      <p:tavLst>
                                        <p:tav tm="0">
                                          <p:val>
                                            <p:strVal val="0-#ppt_w/2"/>
                                          </p:val>
                                        </p:tav>
                                        <p:tav tm="100000">
                                          <p:val>
                                            <p:strVal val="#ppt_x"/>
                                          </p:val>
                                        </p:tav>
                                      </p:tavLst>
                                    </p:anim>
                                    <p:anim calcmode="lin" valueType="num">
                                      <p:cBhvr additive="base">
                                        <p:cTn id="44" dur="500" fill="hold"/>
                                        <p:tgtEl>
                                          <p:spTgt spid="430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utoUpdateAnimBg="0" build="p"/>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50" name="Picture 6" descr="5cp3-1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5100" y="758825"/>
            <a:ext cx="4572000" cy="396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63" name="Picture 19" descr="5cp4-2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3106" y="1219200"/>
            <a:ext cx="38862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77" name="Picture 33" descr="5cp8-1_smal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2350" y="4914900"/>
            <a:ext cx="28575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2950"/>
                                        </p:tgtEl>
                                        <p:attrNameLst>
                                          <p:attrName>style.visibility</p:attrName>
                                        </p:attrNameLst>
                                      </p:cBhvr>
                                      <p:to>
                                        <p:strVal val="visible"/>
                                      </p:to>
                                    </p:set>
                                    <p:anim calcmode="lin" valueType="num">
                                      <p:cBhvr additive="base">
                                        <p:cTn id="7" dur="500" fill="hold"/>
                                        <p:tgtEl>
                                          <p:spTgt spid="82950"/>
                                        </p:tgtEl>
                                        <p:attrNameLst>
                                          <p:attrName>ppt_x</p:attrName>
                                        </p:attrNameLst>
                                      </p:cBhvr>
                                      <p:tavLst>
                                        <p:tav tm="0">
                                          <p:val>
                                            <p:strVal val="0-#ppt_w/2"/>
                                          </p:val>
                                        </p:tav>
                                        <p:tav tm="100000">
                                          <p:val>
                                            <p:strVal val="#ppt_x"/>
                                          </p:val>
                                        </p:tav>
                                      </p:tavLst>
                                    </p:anim>
                                    <p:anim calcmode="lin" valueType="num">
                                      <p:cBhvr additive="base">
                                        <p:cTn id="8" dur="500" fill="hold"/>
                                        <p:tgtEl>
                                          <p:spTgt spid="829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2963"/>
                                        </p:tgtEl>
                                        <p:attrNameLst>
                                          <p:attrName>style.visibility</p:attrName>
                                        </p:attrNameLst>
                                      </p:cBhvr>
                                      <p:to>
                                        <p:strVal val="visible"/>
                                      </p:to>
                                    </p:set>
                                    <p:anim calcmode="lin" valueType="num">
                                      <p:cBhvr additive="base">
                                        <p:cTn id="13" dur="500" fill="hold"/>
                                        <p:tgtEl>
                                          <p:spTgt spid="82963"/>
                                        </p:tgtEl>
                                        <p:attrNameLst>
                                          <p:attrName>ppt_x</p:attrName>
                                        </p:attrNameLst>
                                      </p:cBhvr>
                                      <p:tavLst>
                                        <p:tav tm="0">
                                          <p:val>
                                            <p:strVal val="0-#ppt_w/2"/>
                                          </p:val>
                                        </p:tav>
                                        <p:tav tm="100000">
                                          <p:val>
                                            <p:strVal val="#ppt_x"/>
                                          </p:val>
                                        </p:tav>
                                      </p:tavLst>
                                    </p:anim>
                                    <p:anim calcmode="lin" valueType="num">
                                      <p:cBhvr additive="base">
                                        <p:cTn id="14" dur="500" fill="hold"/>
                                        <p:tgtEl>
                                          <p:spTgt spid="8296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82977"/>
                                        </p:tgtEl>
                                        <p:attrNameLst>
                                          <p:attrName>style.visibility</p:attrName>
                                        </p:attrNameLst>
                                      </p:cBhvr>
                                      <p:to>
                                        <p:strVal val="visible"/>
                                      </p:to>
                                    </p:set>
                                    <p:anim calcmode="lin" valueType="num">
                                      <p:cBhvr additive="base">
                                        <p:cTn id="19" dur="500" fill="hold"/>
                                        <p:tgtEl>
                                          <p:spTgt spid="82977"/>
                                        </p:tgtEl>
                                        <p:attrNameLst>
                                          <p:attrName>ppt_x</p:attrName>
                                        </p:attrNameLst>
                                      </p:cBhvr>
                                      <p:tavLst>
                                        <p:tav tm="0">
                                          <p:val>
                                            <p:strVal val="0-#ppt_w/2"/>
                                          </p:val>
                                        </p:tav>
                                        <p:tav tm="100000">
                                          <p:val>
                                            <p:strVal val="#ppt_x"/>
                                          </p:val>
                                        </p:tav>
                                      </p:tavLst>
                                    </p:anim>
                                    <p:anim calcmode="lin" valueType="num">
                                      <p:cBhvr additive="base">
                                        <p:cTn id="20" dur="500" fill="hold"/>
                                        <p:tgtEl>
                                          <p:spTgt spid="829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2209800" y="609600"/>
            <a:ext cx="2819400" cy="2590800"/>
          </a:xfrm>
        </p:spPr>
        <p:txBody>
          <a:bodyPr/>
          <a:lstStyle/>
          <a:p>
            <a:pPr eaLnBrk="1" hangingPunct="1"/>
            <a:r>
              <a:rPr lang="zh-CN" altLang="en-US"/>
              <a:t>曝气头</a:t>
            </a:r>
            <a:endParaRPr lang="zh-CN" altLang="en-US"/>
          </a:p>
          <a:p>
            <a:pPr eaLnBrk="1" hangingPunct="1">
              <a:buFont typeface="Wingdings" panose="05000000000000000000" pitchFamily="2" charset="2"/>
              <a:buChar char="ü"/>
            </a:pPr>
            <a:r>
              <a:rPr lang="zh-CN" altLang="en-US"/>
              <a:t>橡胶曝气头</a:t>
            </a:r>
            <a:endParaRPr lang="zh-CN" altLang="en-US"/>
          </a:p>
          <a:p>
            <a:pPr eaLnBrk="1" hangingPunct="1">
              <a:buFont typeface="Wingdings" panose="05000000000000000000" pitchFamily="2" charset="2"/>
              <a:buChar char="ü"/>
            </a:pPr>
            <a:r>
              <a:rPr lang="zh-CN" altLang="en-US"/>
              <a:t>刚玉曝气头</a:t>
            </a:r>
            <a:endParaRPr lang="zh-CN" altLang="en-US"/>
          </a:p>
          <a:p>
            <a:pPr eaLnBrk="1" hangingPunct="1">
              <a:buFont typeface="Wingdings" panose="05000000000000000000" pitchFamily="2" charset="2"/>
              <a:buChar char="ü"/>
            </a:pPr>
            <a:r>
              <a:rPr lang="zh-CN" altLang="en-US"/>
              <a:t>曝气管</a:t>
            </a:r>
            <a:endParaRPr lang="zh-CN" altLang="en-US"/>
          </a:p>
        </p:txBody>
      </p:sp>
      <p:pic>
        <p:nvPicPr>
          <p:cNvPr id="44042" name="Picture 10" descr="2cp2-3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3657601"/>
            <a:ext cx="27432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56" name="Picture 24" descr="2cp3-2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6600" y="879475"/>
            <a:ext cx="3200400"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70" name="Picture 38" descr="2cp4-2_smal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56811" y="3657601"/>
            <a:ext cx="28956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85" name="Picture 53" descr="2cp5-2_smal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6694" y="3657601"/>
            <a:ext cx="2650706"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 calcmode="lin" valueType="num">
                                      <p:cBhvr additive="base">
                                        <p:cTn id="7" dur="500" fill="hold"/>
                                        <p:tgtEl>
                                          <p:spTgt spid="440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40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035">
                                            <p:txEl>
                                              <p:pRg st="1" end="1"/>
                                            </p:txEl>
                                          </p:spTgt>
                                        </p:tgtEl>
                                        <p:attrNameLst>
                                          <p:attrName>style.visibility</p:attrName>
                                        </p:attrNameLst>
                                      </p:cBhvr>
                                      <p:to>
                                        <p:strVal val="visible"/>
                                      </p:to>
                                    </p:set>
                                    <p:anim calcmode="lin" valueType="num">
                                      <p:cBhvr additive="base">
                                        <p:cTn id="13" dur="500" fill="hold"/>
                                        <p:tgtEl>
                                          <p:spTgt spid="440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0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035">
                                            <p:txEl>
                                              <p:pRg st="2" end="2"/>
                                            </p:txEl>
                                          </p:spTgt>
                                        </p:tgtEl>
                                        <p:attrNameLst>
                                          <p:attrName>style.visibility</p:attrName>
                                        </p:attrNameLst>
                                      </p:cBhvr>
                                      <p:to>
                                        <p:strVal val="visible"/>
                                      </p:to>
                                    </p:set>
                                    <p:anim calcmode="lin" valueType="num">
                                      <p:cBhvr additive="base">
                                        <p:cTn id="19" dur="500" fill="hold"/>
                                        <p:tgtEl>
                                          <p:spTgt spid="4403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03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035">
                                            <p:txEl>
                                              <p:pRg st="3" end="3"/>
                                            </p:txEl>
                                          </p:spTgt>
                                        </p:tgtEl>
                                        <p:attrNameLst>
                                          <p:attrName>style.visibility</p:attrName>
                                        </p:attrNameLst>
                                      </p:cBhvr>
                                      <p:to>
                                        <p:strVal val="visible"/>
                                      </p:to>
                                    </p:set>
                                    <p:anim calcmode="lin" valueType="num">
                                      <p:cBhvr additive="base">
                                        <p:cTn id="25" dur="500" fill="hold"/>
                                        <p:tgtEl>
                                          <p:spTgt spid="4403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03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44042"/>
                                        </p:tgtEl>
                                        <p:attrNameLst>
                                          <p:attrName>style.visibility</p:attrName>
                                        </p:attrNameLst>
                                      </p:cBhvr>
                                      <p:to>
                                        <p:strVal val="visible"/>
                                      </p:to>
                                    </p:set>
                                    <p:anim calcmode="lin" valueType="num">
                                      <p:cBhvr additive="base">
                                        <p:cTn id="31" dur="500" fill="hold"/>
                                        <p:tgtEl>
                                          <p:spTgt spid="44042"/>
                                        </p:tgtEl>
                                        <p:attrNameLst>
                                          <p:attrName>ppt_x</p:attrName>
                                        </p:attrNameLst>
                                      </p:cBhvr>
                                      <p:tavLst>
                                        <p:tav tm="0">
                                          <p:val>
                                            <p:strVal val="0-#ppt_w/2"/>
                                          </p:val>
                                        </p:tav>
                                        <p:tav tm="100000">
                                          <p:val>
                                            <p:strVal val="#ppt_x"/>
                                          </p:val>
                                        </p:tav>
                                      </p:tavLst>
                                    </p:anim>
                                    <p:anim calcmode="lin" valueType="num">
                                      <p:cBhvr additive="base">
                                        <p:cTn id="32" dur="500" fill="hold"/>
                                        <p:tgtEl>
                                          <p:spTgt spid="4404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44056"/>
                                        </p:tgtEl>
                                        <p:attrNameLst>
                                          <p:attrName>style.visibility</p:attrName>
                                        </p:attrNameLst>
                                      </p:cBhvr>
                                      <p:to>
                                        <p:strVal val="visible"/>
                                      </p:to>
                                    </p:set>
                                    <p:anim calcmode="lin" valueType="num">
                                      <p:cBhvr additive="base">
                                        <p:cTn id="37" dur="500" fill="hold"/>
                                        <p:tgtEl>
                                          <p:spTgt spid="44056"/>
                                        </p:tgtEl>
                                        <p:attrNameLst>
                                          <p:attrName>ppt_x</p:attrName>
                                        </p:attrNameLst>
                                      </p:cBhvr>
                                      <p:tavLst>
                                        <p:tav tm="0">
                                          <p:val>
                                            <p:strVal val="0-#ppt_w/2"/>
                                          </p:val>
                                        </p:tav>
                                        <p:tav tm="100000">
                                          <p:val>
                                            <p:strVal val="#ppt_x"/>
                                          </p:val>
                                        </p:tav>
                                      </p:tavLst>
                                    </p:anim>
                                    <p:anim calcmode="lin" valueType="num">
                                      <p:cBhvr additive="base">
                                        <p:cTn id="38" dur="500" fill="hold"/>
                                        <p:tgtEl>
                                          <p:spTgt spid="4405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44070"/>
                                        </p:tgtEl>
                                        <p:attrNameLst>
                                          <p:attrName>style.visibility</p:attrName>
                                        </p:attrNameLst>
                                      </p:cBhvr>
                                      <p:to>
                                        <p:strVal val="visible"/>
                                      </p:to>
                                    </p:set>
                                    <p:anim calcmode="lin" valueType="num">
                                      <p:cBhvr additive="base">
                                        <p:cTn id="43" dur="500" fill="hold"/>
                                        <p:tgtEl>
                                          <p:spTgt spid="44070"/>
                                        </p:tgtEl>
                                        <p:attrNameLst>
                                          <p:attrName>ppt_x</p:attrName>
                                        </p:attrNameLst>
                                      </p:cBhvr>
                                      <p:tavLst>
                                        <p:tav tm="0">
                                          <p:val>
                                            <p:strVal val="0-#ppt_w/2"/>
                                          </p:val>
                                        </p:tav>
                                        <p:tav tm="100000">
                                          <p:val>
                                            <p:strVal val="#ppt_x"/>
                                          </p:val>
                                        </p:tav>
                                      </p:tavLst>
                                    </p:anim>
                                    <p:anim calcmode="lin" valueType="num">
                                      <p:cBhvr additive="base">
                                        <p:cTn id="44" dur="500" fill="hold"/>
                                        <p:tgtEl>
                                          <p:spTgt spid="4407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44085"/>
                                        </p:tgtEl>
                                        <p:attrNameLst>
                                          <p:attrName>style.visibility</p:attrName>
                                        </p:attrNameLst>
                                      </p:cBhvr>
                                      <p:to>
                                        <p:strVal val="visible"/>
                                      </p:to>
                                    </p:set>
                                    <p:anim calcmode="lin" valueType="num">
                                      <p:cBhvr additive="base">
                                        <p:cTn id="49" dur="500" fill="hold"/>
                                        <p:tgtEl>
                                          <p:spTgt spid="44085"/>
                                        </p:tgtEl>
                                        <p:attrNameLst>
                                          <p:attrName>ppt_x</p:attrName>
                                        </p:attrNameLst>
                                      </p:cBhvr>
                                      <p:tavLst>
                                        <p:tav tm="0">
                                          <p:val>
                                            <p:strVal val="0-#ppt_w/2"/>
                                          </p:val>
                                        </p:tav>
                                        <p:tav tm="100000">
                                          <p:val>
                                            <p:strVal val="#ppt_x"/>
                                          </p:val>
                                        </p:tav>
                                      </p:tavLst>
                                    </p:anim>
                                    <p:anim calcmode="lin" valueType="num">
                                      <p:cBhvr additive="base">
                                        <p:cTn id="50" dur="500" fill="hold"/>
                                        <p:tgtEl>
                                          <p:spTgt spid="440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autoUpdateAnimBg="0" build="p"/>
    </p:bldLst>
  </p:timing>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195918" y="1138518"/>
            <a:ext cx="7772400" cy="5334000"/>
          </a:xfrm>
        </p:spPr>
        <p:txBody>
          <a:bodyPr/>
          <a:lstStyle/>
          <a:p>
            <a:pPr eaLnBrk="1" hangingPunct="1"/>
            <a:r>
              <a:rPr lang="zh-CN" altLang="en-US" dirty="0"/>
              <a:t>沉淀池刮泥设备</a:t>
            </a:r>
            <a:endParaRPr lang="zh-CN" altLang="en-US" dirty="0"/>
          </a:p>
          <a:p>
            <a:pPr eaLnBrk="1" hangingPunct="1"/>
            <a:r>
              <a:rPr lang="zh-CN" altLang="en-US" dirty="0"/>
              <a:t>平流式沉淀池－－链式刮泥机</a:t>
            </a:r>
            <a:endParaRPr lang="zh-CN" altLang="en-US" dirty="0"/>
          </a:p>
          <a:p>
            <a:pPr eaLnBrk="1" hangingPunct="1"/>
            <a:r>
              <a:rPr lang="zh-CN" altLang="en-US" dirty="0"/>
              <a:t>幅流沉淀池</a:t>
            </a:r>
            <a:endParaRPr lang="zh-CN" altLang="en-US" dirty="0"/>
          </a:p>
          <a:p>
            <a:pPr eaLnBrk="1" hangingPunct="1">
              <a:buFont typeface="Wingdings" panose="05000000000000000000" pitchFamily="2" charset="2"/>
              <a:buNone/>
            </a:pPr>
            <a:r>
              <a:rPr lang="zh-CN" altLang="en-US" dirty="0"/>
              <a:t>    刮泥机（可分周边传动、中心传动，半桥、全桥等）</a:t>
            </a:r>
            <a:endParaRPr lang="zh-CN" altLang="en-US" dirty="0"/>
          </a:p>
          <a:p>
            <a:pPr eaLnBrk="1" hangingPunct="1">
              <a:buFont typeface="Wingdings" panose="05000000000000000000" pitchFamily="2" charset="2"/>
              <a:buNone/>
            </a:pPr>
            <a:r>
              <a:rPr lang="zh-CN" altLang="en-US" dirty="0"/>
              <a:t>    刮吸泥机（可分周边传动、中心传动，半桥、全桥，单管、多管等）</a:t>
            </a:r>
            <a:endParaRPr lang="zh-CN" altLang="en-US" dirty="0"/>
          </a:p>
          <a:p>
            <a:pPr eaLnBrk="1" hangingPunct="1">
              <a:buFont typeface="Wingdings" panose="05000000000000000000" pitchFamily="2" charset="2"/>
              <a:buNone/>
            </a:pP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155">
                                            <p:txEl>
                                              <p:pRg st="3" end="3"/>
                                            </p:txEl>
                                          </p:spTgt>
                                        </p:tgtEl>
                                        <p:attrNameLst>
                                          <p:attrName>style.visibility</p:attrName>
                                        </p:attrNameLst>
                                      </p:cBhvr>
                                      <p:to>
                                        <p:strVal val="visible"/>
                                      </p:to>
                                    </p:set>
                                    <p:anim calcmode="lin" valueType="num">
                                      <p:cBhvr additive="base">
                                        <p:cTn id="25" dur="500" fill="hold"/>
                                        <p:tgtEl>
                                          <p:spTgt spid="4915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15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9155">
                                            <p:txEl>
                                              <p:pRg st="4" end="4"/>
                                            </p:txEl>
                                          </p:spTgt>
                                        </p:tgtEl>
                                        <p:attrNameLst>
                                          <p:attrName>style.visibility</p:attrName>
                                        </p:attrNameLst>
                                      </p:cBhvr>
                                      <p:to>
                                        <p:strVal val="visible"/>
                                      </p:to>
                                    </p:set>
                                    <p:anim calcmode="lin" valueType="num">
                                      <p:cBhvr additive="base">
                                        <p:cTn id="31" dur="500" fill="hold"/>
                                        <p:tgtEl>
                                          <p:spTgt spid="4915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915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autoUpdateAnimBg="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ketjulaahain_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84712" y="2499566"/>
            <a:ext cx="7519146" cy="297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12894" y="771691"/>
            <a:ext cx="4735606" cy="584775"/>
          </a:xfrm>
          <a:prstGeom prst="rect">
            <a:avLst/>
          </a:prstGeom>
          <a:noFill/>
        </p:spPr>
        <p:txBody>
          <a:bodyPr wrap="square" rtlCol="0">
            <a:spAutoFit/>
          </a:bodyPr>
          <a:lstStyle/>
          <a:p>
            <a:r>
              <a:rPr lang="zh-CN" altLang="en-US" sz="3200" b="1" dirty="0"/>
              <a:t>平流沉淀池链式刮泥机</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3970"/>
                                        </p:tgtEl>
                                        <p:attrNameLst>
                                          <p:attrName>style.visibility</p:attrName>
                                        </p:attrNameLst>
                                      </p:cBhvr>
                                      <p:to>
                                        <p:strVal val="visible"/>
                                      </p:to>
                                    </p:set>
                                    <p:anim calcmode="lin" valueType="num">
                                      <p:cBhvr additive="base">
                                        <p:cTn id="7" dur="500" fill="hold"/>
                                        <p:tgtEl>
                                          <p:spTgt spid="83970"/>
                                        </p:tgtEl>
                                        <p:attrNameLst>
                                          <p:attrName>ppt_x</p:attrName>
                                        </p:attrNameLst>
                                      </p:cBhvr>
                                      <p:tavLst>
                                        <p:tav tm="0">
                                          <p:val>
                                            <p:strVal val="0-#ppt_w/2"/>
                                          </p:val>
                                        </p:tav>
                                        <p:tav tm="100000">
                                          <p:val>
                                            <p:strVal val="#ppt_x"/>
                                          </p:val>
                                        </p:tav>
                                      </p:tavLst>
                                    </p:anim>
                                    <p:anim calcmode="lin" valueType="num">
                                      <p:cBhvr additive="base">
                                        <p:cTn id="8" dur="500" fill="hold"/>
                                        <p:tgtEl>
                                          <p:spTgt spid="839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470098" y="1695450"/>
            <a:ext cx="9492003" cy="4620491"/>
          </a:xfrm>
          <a:prstGeom prst="rect">
            <a:avLst/>
          </a:prstGeom>
        </p:spPr>
      </p:pic>
      <p:sp>
        <p:nvSpPr>
          <p:cNvPr id="3" name="文本框 2"/>
          <p:cNvSpPr txBox="1"/>
          <p:nvPr/>
        </p:nvSpPr>
        <p:spPr>
          <a:xfrm>
            <a:off x="2438400" y="590550"/>
            <a:ext cx="4800600" cy="584775"/>
          </a:xfrm>
          <a:prstGeom prst="rect">
            <a:avLst/>
          </a:prstGeom>
          <a:noFill/>
        </p:spPr>
        <p:txBody>
          <a:bodyPr wrap="square" rtlCol="0">
            <a:spAutoFit/>
          </a:bodyPr>
          <a:lstStyle/>
          <a:p>
            <a:r>
              <a:rPr lang="zh-CN" altLang="en-US" sz="3200" b="1" dirty="0"/>
              <a:t>链式刮泥机结构图</a:t>
            </a:r>
            <a:endParaRPr lang="zh-CN" altLang="en-US" sz="3200" b="1"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693459" y="1452283"/>
            <a:ext cx="8211670" cy="5047129"/>
          </a:xfrm>
          <a:prstGeom prst="rect">
            <a:avLst/>
          </a:prstGeom>
        </p:spPr>
      </p:pic>
      <p:sp>
        <p:nvSpPr>
          <p:cNvPr id="3" name="文本框 2"/>
          <p:cNvSpPr txBox="1"/>
          <p:nvPr/>
        </p:nvSpPr>
        <p:spPr>
          <a:xfrm>
            <a:off x="2814918" y="681318"/>
            <a:ext cx="3478306" cy="584775"/>
          </a:xfrm>
          <a:prstGeom prst="rect">
            <a:avLst/>
          </a:prstGeom>
          <a:noFill/>
        </p:spPr>
        <p:txBody>
          <a:bodyPr wrap="square" rtlCol="0">
            <a:spAutoFit/>
          </a:bodyPr>
          <a:lstStyle/>
          <a:p>
            <a:r>
              <a:rPr lang="zh-CN" altLang="en-US" sz="3200" b="1" dirty="0"/>
              <a:t>中心传动刮泥机</a:t>
            </a:r>
            <a:endParaRPr lang="zh-CN" altLang="en-US" sz="3200" b="1" dirty="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6cp1-2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8247" y="869577"/>
            <a:ext cx="6705600"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4994"/>
                                        </p:tgtEl>
                                        <p:attrNameLst>
                                          <p:attrName>style.visibility</p:attrName>
                                        </p:attrNameLst>
                                      </p:cBhvr>
                                      <p:to>
                                        <p:strVal val="visible"/>
                                      </p:to>
                                    </p:set>
                                    <p:anim calcmode="lin" valueType="num">
                                      <p:cBhvr additive="base">
                                        <p:cTn id="7" dur="500" fill="hold"/>
                                        <p:tgtEl>
                                          <p:spTgt spid="84994"/>
                                        </p:tgtEl>
                                        <p:attrNameLst>
                                          <p:attrName>ppt_x</p:attrName>
                                        </p:attrNameLst>
                                      </p:cBhvr>
                                      <p:tavLst>
                                        <p:tav tm="0">
                                          <p:val>
                                            <p:strVal val="0-#ppt_w/2"/>
                                          </p:val>
                                        </p:tav>
                                        <p:tav tm="100000">
                                          <p:val>
                                            <p:strVal val="#ppt_x"/>
                                          </p:val>
                                        </p:tav>
                                      </p:tavLst>
                                    </p:anim>
                                    <p:anim calcmode="lin" valueType="num">
                                      <p:cBhvr additive="base">
                                        <p:cTn id="8" dur="500" fill="hold"/>
                                        <p:tgtEl>
                                          <p:spTgt spid="849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6" descr="6cp4-2_small">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0318" y="386603"/>
            <a:ext cx="77724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6847" y="3478306"/>
            <a:ext cx="7189694" cy="3048000"/>
          </a:xfrm>
          <a:prstGeom prst="rect">
            <a:avLst/>
          </a:prstGeom>
        </p:spPr>
      </p:pic>
      <p:sp>
        <p:nvSpPr>
          <p:cNvPr id="3" name="文本框 2"/>
          <p:cNvSpPr txBox="1"/>
          <p:nvPr/>
        </p:nvSpPr>
        <p:spPr>
          <a:xfrm>
            <a:off x="2532257" y="1286435"/>
            <a:ext cx="677108" cy="4105835"/>
          </a:xfrm>
          <a:prstGeom prst="rect">
            <a:avLst/>
          </a:prstGeom>
          <a:noFill/>
        </p:spPr>
        <p:txBody>
          <a:bodyPr vert="eaVert" wrap="square" rtlCol="0">
            <a:spAutoFit/>
          </a:bodyPr>
          <a:lstStyle/>
          <a:p>
            <a:r>
              <a:rPr lang="zh-CN" altLang="en-US" sz="3200" b="1" dirty="0"/>
              <a:t>中心传动双管吸泥机</a:t>
            </a:r>
            <a:endParaRPr lang="zh-CN" altLang="en-US" sz="3200" b="1"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2209800" y="533400"/>
            <a:ext cx="7772400" cy="5562600"/>
          </a:xfrm>
        </p:spPr>
        <p:txBody>
          <a:bodyPr/>
          <a:lstStyle/>
          <a:p>
            <a:pPr eaLnBrk="1" hangingPunct="1"/>
            <a:r>
              <a:rPr lang="zh-CN" altLang="en-US" dirty="0"/>
              <a:t>脱水机</a:t>
            </a:r>
            <a:endParaRPr lang="zh-CN" altLang="en-US" dirty="0"/>
          </a:p>
          <a:p>
            <a:pPr eaLnBrk="1" hangingPunct="1">
              <a:buFont typeface="Wingdings" panose="05000000000000000000" pitchFamily="2" charset="2"/>
              <a:buChar char="ü"/>
            </a:pPr>
            <a:r>
              <a:rPr lang="zh-CN" altLang="en-US" dirty="0"/>
              <a:t>离心脱水机</a:t>
            </a:r>
            <a:endParaRPr lang="zh-CN" altLang="en-US" dirty="0"/>
          </a:p>
          <a:p>
            <a:pPr eaLnBrk="1" hangingPunct="1">
              <a:buFont typeface="Wingdings" panose="05000000000000000000" pitchFamily="2" charset="2"/>
              <a:buChar char="ü"/>
            </a:pPr>
            <a:r>
              <a:rPr lang="zh-CN" altLang="en-US" dirty="0"/>
              <a:t>带式脱水机</a:t>
            </a:r>
            <a:endParaRPr lang="en-US" altLang="zh-CN" dirty="0"/>
          </a:p>
          <a:p>
            <a:pPr eaLnBrk="1" hangingPunct="1">
              <a:buFont typeface="Wingdings" panose="05000000000000000000" pitchFamily="2" charset="2"/>
              <a:buChar char="ü"/>
            </a:pPr>
            <a:r>
              <a:rPr lang="zh-CN" altLang="en-US" dirty="0"/>
              <a:t>板框式压滤机</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 calcmode="lin" valueType="num">
                                      <p:cBhvr additive="base">
                                        <p:cTn id="7" dur="500" fill="hold"/>
                                        <p:tgtEl>
                                          <p:spTgt spid="450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50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5059">
                                            <p:txEl>
                                              <p:pRg st="1" end="1"/>
                                            </p:txEl>
                                          </p:spTgt>
                                        </p:tgtEl>
                                        <p:attrNameLst>
                                          <p:attrName>style.visibility</p:attrName>
                                        </p:attrNameLst>
                                      </p:cBhvr>
                                      <p:to>
                                        <p:strVal val="visible"/>
                                      </p:to>
                                    </p:set>
                                    <p:anim calcmode="lin" valueType="num">
                                      <p:cBhvr additive="base">
                                        <p:cTn id="13" dur="500" fill="hold"/>
                                        <p:tgtEl>
                                          <p:spTgt spid="4505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50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5059">
                                            <p:txEl>
                                              <p:pRg st="2" end="2"/>
                                            </p:txEl>
                                          </p:spTgt>
                                        </p:tgtEl>
                                        <p:attrNameLst>
                                          <p:attrName>style.visibility</p:attrName>
                                        </p:attrNameLst>
                                      </p:cBhvr>
                                      <p:to>
                                        <p:strVal val="visible"/>
                                      </p:to>
                                    </p:set>
                                    <p:anim calcmode="lin" valueType="num">
                                      <p:cBhvr additive="base">
                                        <p:cTn id="19" dur="500" fill="hold"/>
                                        <p:tgtEl>
                                          <p:spTgt spid="4505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50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5059">
                                            <p:txEl>
                                              <p:pRg st="3" end="3"/>
                                            </p:txEl>
                                          </p:spTgt>
                                        </p:tgtEl>
                                        <p:attrNameLst>
                                          <p:attrName>style.visibility</p:attrName>
                                        </p:attrNameLst>
                                      </p:cBhvr>
                                      <p:to>
                                        <p:strVal val="visible"/>
                                      </p:to>
                                    </p:set>
                                    <p:anim calcmode="lin" valueType="num">
                                      <p:cBhvr additive="base">
                                        <p:cTn id="25" dur="500" fill="hold"/>
                                        <p:tgtEl>
                                          <p:spTgt spid="4505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505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utoUpdateAnimBg="0" build="p"/>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286000" y="590550"/>
            <a:ext cx="4953000" cy="584775"/>
          </a:xfrm>
          <a:prstGeom prst="rect">
            <a:avLst/>
          </a:prstGeom>
          <a:noFill/>
        </p:spPr>
        <p:txBody>
          <a:bodyPr wrap="square" rtlCol="0">
            <a:spAutoFit/>
          </a:bodyPr>
          <a:lstStyle/>
          <a:p>
            <a:r>
              <a:rPr lang="zh-CN" altLang="en-US" sz="3200" b="1" dirty="0"/>
              <a:t>离心脱水机</a:t>
            </a:r>
            <a:endParaRPr lang="zh-CN" altLang="en-US" sz="3200" b="1" dirty="0"/>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442906" y="1522836"/>
            <a:ext cx="7091744" cy="4925853"/>
          </a:xfrm>
          <a:prstGeom prst="rect">
            <a:avLst/>
          </a:prstGeom>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490516" y="1585953"/>
            <a:ext cx="7139383" cy="3719678"/>
          </a:xfrm>
          <a:prstGeom prst="rect">
            <a:avLst/>
          </a:prstGeom>
        </p:spPr>
      </p:pic>
      <p:sp>
        <p:nvSpPr>
          <p:cNvPr id="3" name="文本框 2"/>
          <p:cNvSpPr txBox="1"/>
          <p:nvPr/>
        </p:nvSpPr>
        <p:spPr>
          <a:xfrm>
            <a:off x="2876550" y="762000"/>
            <a:ext cx="4381500" cy="584775"/>
          </a:xfrm>
          <a:prstGeom prst="rect">
            <a:avLst/>
          </a:prstGeom>
          <a:noFill/>
        </p:spPr>
        <p:txBody>
          <a:bodyPr wrap="square" rtlCol="0">
            <a:spAutoFit/>
          </a:bodyPr>
          <a:lstStyle/>
          <a:p>
            <a:r>
              <a:rPr lang="zh-CN" altLang="en-US" sz="3200" b="1" dirty="0"/>
              <a:t>离心脱水机结构图</a:t>
            </a:r>
            <a:endParaRPr lang="zh-CN" altLang="en-US" sz="3200" b="1"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625788" y="737525"/>
            <a:ext cx="6660776" cy="5450735"/>
          </a:xfrm>
          <a:prstGeom prst="rect">
            <a:avLst/>
          </a:prstGeom>
        </p:spPr>
      </p:pic>
      <p:sp>
        <p:nvSpPr>
          <p:cNvPr id="3" name="文本框 2"/>
          <p:cNvSpPr txBox="1"/>
          <p:nvPr/>
        </p:nvSpPr>
        <p:spPr>
          <a:xfrm>
            <a:off x="2886635" y="914400"/>
            <a:ext cx="4554070" cy="646331"/>
          </a:xfrm>
          <a:prstGeom prst="rect">
            <a:avLst/>
          </a:prstGeom>
          <a:noFill/>
        </p:spPr>
        <p:txBody>
          <a:bodyPr wrap="square" rtlCol="0">
            <a:spAutoFit/>
          </a:bodyPr>
          <a:lstStyle/>
          <a:p>
            <a:r>
              <a:rPr lang="zh-CN" altLang="en-US" sz="3600" b="1" dirty="0"/>
              <a:t>带式压滤机</a:t>
            </a:r>
            <a:endParaRPr lang="zh-CN" altLang="en-US" sz="3600" b="1" dirty="0"/>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738437" y="1676400"/>
            <a:ext cx="8319721" cy="4572000"/>
          </a:xfrm>
          <a:prstGeom prst="rect">
            <a:avLst/>
          </a:prstGeom>
        </p:spPr>
      </p:pic>
      <p:sp>
        <p:nvSpPr>
          <p:cNvPr id="3" name="文本框 2"/>
          <p:cNvSpPr txBox="1"/>
          <p:nvPr/>
        </p:nvSpPr>
        <p:spPr>
          <a:xfrm>
            <a:off x="2305050" y="419100"/>
            <a:ext cx="4743450" cy="584775"/>
          </a:xfrm>
          <a:prstGeom prst="rect">
            <a:avLst/>
          </a:prstGeom>
          <a:noFill/>
        </p:spPr>
        <p:txBody>
          <a:bodyPr wrap="square" rtlCol="0">
            <a:spAutoFit/>
          </a:bodyPr>
          <a:lstStyle/>
          <a:p>
            <a:r>
              <a:rPr lang="zh-CN" altLang="en-US" sz="3200" b="1" dirty="0"/>
              <a:t>带式压滤机结构原理图</a:t>
            </a:r>
            <a:endParaRPr lang="zh-CN" altLang="en-US" sz="3200" b="1"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173506" y="1298760"/>
            <a:ext cx="8211670" cy="4931709"/>
          </a:xfrm>
          <a:prstGeom prst="rect">
            <a:avLst/>
          </a:prstGeom>
        </p:spPr>
      </p:pic>
      <p:sp>
        <p:nvSpPr>
          <p:cNvPr id="3" name="文本框 2"/>
          <p:cNvSpPr txBox="1"/>
          <p:nvPr/>
        </p:nvSpPr>
        <p:spPr>
          <a:xfrm>
            <a:off x="2635624" y="502023"/>
            <a:ext cx="3603812" cy="646331"/>
          </a:xfrm>
          <a:prstGeom prst="rect">
            <a:avLst/>
          </a:prstGeom>
          <a:noFill/>
        </p:spPr>
        <p:txBody>
          <a:bodyPr wrap="square" rtlCol="0">
            <a:spAutoFit/>
          </a:bodyPr>
          <a:lstStyle/>
          <a:p>
            <a:r>
              <a:rPr lang="zh-CN" altLang="en-US" sz="3600" b="1" dirty="0"/>
              <a:t>板框式压滤机</a:t>
            </a:r>
            <a:endParaRPr lang="zh-CN" altLang="en-US" sz="3600" b="1" dirty="0"/>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627897" y="1771650"/>
            <a:ext cx="8559681" cy="4469731"/>
          </a:xfrm>
          <a:prstGeom prst="rect">
            <a:avLst/>
          </a:prstGeom>
        </p:spPr>
      </p:pic>
      <p:sp>
        <p:nvSpPr>
          <p:cNvPr id="3" name="文本框 2"/>
          <p:cNvSpPr txBox="1"/>
          <p:nvPr/>
        </p:nvSpPr>
        <p:spPr>
          <a:xfrm>
            <a:off x="2495550" y="438150"/>
            <a:ext cx="4381500" cy="584775"/>
          </a:xfrm>
          <a:prstGeom prst="rect">
            <a:avLst/>
          </a:prstGeom>
          <a:noFill/>
        </p:spPr>
        <p:txBody>
          <a:bodyPr wrap="square" rtlCol="0">
            <a:spAutoFit/>
          </a:bodyPr>
          <a:lstStyle/>
          <a:p>
            <a:r>
              <a:rPr lang="zh-CN" altLang="en-US" sz="3200" b="1" dirty="0"/>
              <a:t>板框压滤机结构原理图</a:t>
            </a:r>
            <a:endParaRPr lang="zh-CN" altLang="en-US" sz="3200" b="1" dirty="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noChangeArrowheads="1"/>
          </p:cNvSpPr>
          <p:nvPr>
            <p:ph type="body" idx="1"/>
          </p:nvPr>
        </p:nvSpPr>
        <p:spPr>
          <a:xfrm>
            <a:off x="2209800" y="609600"/>
            <a:ext cx="2514600" cy="2133600"/>
          </a:xfrm>
        </p:spPr>
        <p:txBody>
          <a:bodyPr/>
          <a:lstStyle/>
          <a:p>
            <a:pPr eaLnBrk="1" hangingPunct="1"/>
            <a:r>
              <a:rPr lang="zh-CN" altLang="en-US" sz="2800"/>
              <a:t>螺杆泵</a:t>
            </a:r>
            <a:endParaRPr lang="zh-CN" altLang="en-US" sz="2800"/>
          </a:p>
          <a:p>
            <a:pPr eaLnBrk="1" hangingPunct="1">
              <a:buFont typeface="Wingdings" panose="05000000000000000000" pitchFamily="2" charset="2"/>
              <a:buChar char="ü"/>
            </a:pPr>
            <a:r>
              <a:rPr lang="zh-CN" altLang="en-US" sz="2800"/>
              <a:t>加药螺杆泵</a:t>
            </a:r>
            <a:endParaRPr lang="zh-CN" altLang="en-US" sz="2800"/>
          </a:p>
          <a:p>
            <a:pPr eaLnBrk="1" hangingPunct="1">
              <a:buFont typeface="Wingdings" panose="05000000000000000000" pitchFamily="2" charset="2"/>
              <a:buChar char="ü"/>
            </a:pPr>
            <a:r>
              <a:rPr lang="zh-CN" altLang="en-US" sz="2800"/>
              <a:t>污泥螺杆泵</a:t>
            </a:r>
            <a:endParaRPr lang="zh-CN" altLang="en-US" sz="2800"/>
          </a:p>
          <a:p>
            <a:pPr eaLnBrk="1" hangingPunct="1">
              <a:buFont typeface="Wingdings" panose="05000000000000000000" pitchFamily="2" charset="2"/>
              <a:buNone/>
            </a:pPr>
            <a:endParaRPr lang="en-US" altLang="zh-CN" sz="2800"/>
          </a:p>
        </p:txBody>
      </p:sp>
      <p:graphicFrame>
        <p:nvGraphicFramePr>
          <p:cNvPr id="106499" name="Object 4"/>
          <p:cNvGraphicFramePr>
            <a:graphicFrameLocks noChangeAspect="1"/>
          </p:cNvGraphicFramePr>
          <p:nvPr/>
        </p:nvGraphicFramePr>
        <p:xfrm>
          <a:off x="5611906" y="1676400"/>
          <a:ext cx="5419725" cy="4064000"/>
        </p:xfrm>
        <a:graphic>
          <a:graphicData uri="http://schemas.openxmlformats.org/presentationml/2006/ole">
            <mc:AlternateContent xmlns:mc="http://schemas.openxmlformats.org/markup-compatibility/2006">
              <mc:Choice xmlns:v="urn:schemas-microsoft-com:vml" Requires="v">
                <p:oleObj spid="_x0000_s20515" name="Photo Editor 照片" r:id="rId1" imgW="9753600" imgH="7315200" progId="MSPhotoEd.3">
                  <p:embed/>
                </p:oleObj>
              </mc:Choice>
              <mc:Fallback>
                <p:oleObj name="Photo Editor 照片" r:id="rId1" imgW="9753600" imgH="7315200" progId="MSPhotoEd.3">
                  <p:embed/>
                  <p:pic>
                    <p:nvPicPr>
                      <p:cNvPr id="0" name="Object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1906" y="1676400"/>
                        <a:ext cx="5419725" cy="40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14" name="Object 2"/>
          <p:cNvGraphicFramePr>
            <a:graphicFrameLocks noChangeAspect="1"/>
          </p:cNvGraphicFramePr>
          <p:nvPr/>
        </p:nvGraphicFramePr>
        <p:xfrm>
          <a:off x="3790950" y="1530605"/>
          <a:ext cx="6819900" cy="4584446"/>
        </p:xfrm>
        <a:graphic>
          <a:graphicData uri="http://schemas.openxmlformats.org/presentationml/2006/ole">
            <mc:AlternateContent xmlns:mc="http://schemas.openxmlformats.org/markup-compatibility/2006">
              <mc:Choice xmlns:v="urn:schemas-microsoft-com:vml" Requires="v">
                <p:oleObj spid="_x0000_s21540" name="Photo Editor 照片" r:id="rId1" imgW="12192000" imgH="9144000" progId="MSPhotoEd.3">
                  <p:embed/>
                </p:oleObj>
              </mc:Choice>
              <mc:Fallback>
                <p:oleObj name="Photo Editor 照片" r:id="rId1" imgW="12192000" imgH="9144000" progId="MSPhotoEd.3">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0950" y="1530605"/>
                        <a:ext cx="6819900" cy="4584446"/>
                      </a:xfrm>
                      <a:prstGeom prst="rect">
                        <a:avLst/>
                      </a:prstGeom>
                      <a:noFill/>
                      <a:ln>
                        <a:noFill/>
                      </a:ln>
                      <a:effec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0114"/>
                                        </p:tgtEl>
                                        <p:attrNameLst>
                                          <p:attrName>style.visibility</p:attrName>
                                        </p:attrNameLst>
                                      </p:cBhvr>
                                      <p:to>
                                        <p:strVal val="visible"/>
                                      </p:to>
                                    </p:set>
                                    <p:anim calcmode="lin" valueType="num">
                                      <p:cBhvr additive="base">
                                        <p:cTn id="7" dur="500" fill="hold"/>
                                        <p:tgtEl>
                                          <p:spTgt spid="90114"/>
                                        </p:tgtEl>
                                        <p:attrNameLst>
                                          <p:attrName>ppt_x</p:attrName>
                                        </p:attrNameLst>
                                      </p:cBhvr>
                                      <p:tavLst>
                                        <p:tav tm="0">
                                          <p:val>
                                            <p:strVal val="0-#ppt_w/2"/>
                                          </p:val>
                                        </p:tav>
                                        <p:tav tm="100000">
                                          <p:val>
                                            <p:strVal val="#ppt_x"/>
                                          </p:val>
                                        </p:tav>
                                      </p:tavLst>
                                    </p:anim>
                                    <p:anim calcmode="lin" valueType="num">
                                      <p:cBhvr additive="base">
                                        <p:cTn id="8" dur="500" fill="hold"/>
                                        <p:tgtEl>
                                          <p:spTgt spid="901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3088341" y="635793"/>
            <a:ext cx="2819400" cy="2819400"/>
          </a:xfrm>
        </p:spPr>
        <p:txBody>
          <a:bodyPr/>
          <a:lstStyle/>
          <a:p>
            <a:pPr eaLnBrk="1" hangingPunct="1"/>
            <a:r>
              <a:rPr lang="zh-CN" altLang="en-US" dirty="0"/>
              <a:t>消毒设备</a:t>
            </a:r>
            <a:endParaRPr lang="zh-CN" altLang="en-US" dirty="0"/>
          </a:p>
          <a:p>
            <a:pPr eaLnBrk="1" hangingPunct="1"/>
            <a:r>
              <a:rPr lang="zh-CN" altLang="en-US" dirty="0"/>
              <a:t>紫外消毒设备</a:t>
            </a:r>
            <a:endParaRPr lang="zh-CN" altLang="en-US" dirty="0"/>
          </a:p>
          <a:p>
            <a:pPr eaLnBrk="1" hangingPunct="1"/>
            <a:r>
              <a:rPr lang="zh-CN" altLang="en-US" dirty="0"/>
              <a:t>加氯消毒设备</a:t>
            </a:r>
            <a:endParaRPr lang="zh-CN" altLang="en-US" dirty="0"/>
          </a:p>
        </p:txBody>
      </p:sp>
      <p:pic>
        <p:nvPicPr>
          <p:cNvPr id="47117" name="Picture 13" descr="2004122314275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396318" y="509587"/>
            <a:ext cx="4419600"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3" name="Picture 19" descr="20051191526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0036" y="3886200"/>
            <a:ext cx="801687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 calcmode="lin" valueType="num">
                                      <p:cBhvr additive="base">
                                        <p:cTn id="7" dur="500" fill="hold"/>
                                        <p:tgtEl>
                                          <p:spTgt spid="471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71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7107">
                                            <p:txEl>
                                              <p:pRg st="1" end="1"/>
                                            </p:txEl>
                                          </p:spTgt>
                                        </p:tgtEl>
                                        <p:attrNameLst>
                                          <p:attrName>style.visibility</p:attrName>
                                        </p:attrNameLst>
                                      </p:cBhvr>
                                      <p:to>
                                        <p:strVal val="visible"/>
                                      </p:to>
                                    </p:set>
                                    <p:anim calcmode="lin" valueType="num">
                                      <p:cBhvr additive="base">
                                        <p:cTn id="13" dur="500" fill="hold"/>
                                        <p:tgtEl>
                                          <p:spTgt spid="4710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710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7107">
                                            <p:txEl>
                                              <p:pRg st="2" end="2"/>
                                            </p:txEl>
                                          </p:spTgt>
                                        </p:tgtEl>
                                        <p:attrNameLst>
                                          <p:attrName>style.visibility</p:attrName>
                                        </p:attrNameLst>
                                      </p:cBhvr>
                                      <p:to>
                                        <p:strVal val="visible"/>
                                      </p:to>
                                    </p:set>
                                    <p:anim calcmode="lin" valueType="num">
                                      <p:cBhvr additive="base">
                                        <p:cTn id="19" dur="500" fill="hold"/>
                                        <p:tgtEl>
                                          <p:spTgt spid="4710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71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7117"/>
                                        </p:tgtEl>
                                        <p:attrNameLst>
                                          <p:attrName>style.visibility</p:attrName>
                                        </p:attrNameLst>
                                      </p:cBhvr>
                                      <p:to>
                                        <p:strVal val="visible"/>
                                      </p:to>
                                    </p:set>
                                    <p:anim calcmode="lin" valueType="num">
                                      <p:cBhvr additive="base">
                                        <p:cTn id="25" dur="500" fill="hold"/>
                                        <p:tgtEl>
                                          <p:spTgt spid="47117"/>
                                        </p:tgtEl>
                                        <p:attrNameLst>
                                          <p:attrName>ppt_x</p:attrName>
                                        </p:attrNameLst>
                                      </p:cBhvr>
                                      <p:tavLst>
                                        <p:tav tm="0">
                                          <p:val>
                                            <p:strVal val="0-#ppt_w/2"/>
                                          </p:val>
                                        </p:tav>
                                        <p:tav tm="100000">
                                          <p:val>
                                            <p:strVal val="#ppt_x"/>
                                          </p:val>
                                        </p:tav>
                                      </p:tavLst>
                                    </p:anim>
                                    <p:anim calcmode="lin" valueType="num">
                                      <p:cBhvr additive="base">
                                        <p:cTn id="26" dur="500" fill="hold"/>
                                        <p:tgtEl>
                                          <p:spTgt spid="4711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47123"/>
                                        </p:tgtEl>
                                        <p:attrNameLst>
                                          <p:attrName>style.visibility</p:attrName>
                                        </p:attrNameLst>
                                      </p:cBhvr>
                                      <p:to>
                                        <p:strVal val="visible"/>
                                      </p:to>
                                    </p:set>
                                    <p:anim calcmode="lin" valueType="num">
                                      <p:cBhvr additive="base">
                                        <p:cTn id="31" dur="500" fill="hold"/>
                                        <p:tgtEl>
                                          <p:spTgt spid="47123"/>
                                        </p:tgtEl>
                                        <p:attrNameLst>
                                          <p:attrName>ppt_x</p:attrName>
                                        </p:attrNameLst>
                                      </p:cBhvr>
                                      <p:tavLst>
                                        <p:tav tm="0">
                                          <p:val>
                                            <p:strVal val="0-#ppt_w/2"/>
                                          </p:val>
                                        </p:tav>
                                        <p:tav tm="100000">
                                          <p:val>
                                            <p:strVal val="#ppt_x"/>
                                          </p:val>
                                        </p:tav>
                                      </p:tavLst>
                                    </p:anim>
                                    <p:anim calcmode="lin" valueType="num">
                                      <p:cBhvr additive="base">
                                        <p:cTn id="32" dur="500" fill="hold"/>
                                        <p:tgtEl>
                                          <p:spTgt spid="47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utoUpdateAnimBg="0" build="p"/>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200542810281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36420" y="571500"/>
            <a:ext cx="7600479"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448050" y="1752600"/>
            <a:ext cx="7772400" cy="4689348"/>
          </a:xfrm>
          <a:prstGeom prst="rect">
            <a:avLst/>
          </a:prstGeom>
        </p:spPr>
      </p:pic>
      <p:sp>
        <p:nvSpPr>
          <p:cNvPr id="3" name="文本框 2"/>
          <p:cNvSpPr txBox="1"/>
          <p:nvPr/>
        </p:nvSpPr>
        <p:spPr>
          <a:xfrm>
            <a:off x="2533650" y="609600"/>
            <a:ext cx="4343400" cy="584775"/>
          </a:xfrm>
          <a:prstGeom prst="rect">
            <a:avLst/>
          </a:prstGeom>
          <a:noFill/>
        </p:spPr>
        <p:txBody>
          <a:bodyPr wrap="square" rtlCol="0">
            <a:spAutoFit/>
          </a:bodyPr>
          <a:lstStyle/>
          <a:p>
            <a:r>
              <a:rPr lang="zh-CN" altLang="en-US" sz="3200" b="1" dirty="0"/>
              <a:t>紫外线消毒装置</a:t>
            </a:r>
            <a:endParaRPr lang="zh-CN" altLang="en-US" sz="3200" b="1" dirty="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4" descr="20058169221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536577" y="762000"/>
            <a:ext cx="3810000"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5" name="Picture 8" descr="20051171235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0085" y="3555999"/>
            <a:ext cx="3816492" cy="300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6" name="Picture 12" descr="2005816824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6577" y="762000"/>
            <a:ext cx="3505200"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7" name="Picture 15" descr="5753271">
            <a:hlinkClick r:id="rId4" tooltip="供应华特2000C（自动型）纯二氧化氯发生器(图)"/>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6577" y="3556000"/>
            <a:ext cx="35052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511177" y="1936750"/>
            <a:ext cx="677108" cy="4819650"/>
          </a:xfrm>
          <a:prstGeom prst="rect">
            <a:avLst/>
          </a:prstGeom>
          <a:noFill/>
        </p:spPr>
        <p:txBody>
          <a:bodyPr vert="eaVert" wrap="square" rtlCol="0">
            <a:spAutoFit/>
          </a:bodyPr>
          <a:lstStyle/>
          <a:p>
            <a:r>
              <a:rPr lang="zh-CN" altLang="en-US" sz="3200" b="1" dirty="0"/>
              <a:t>加氯消毒装置</a:t>
            </a:r>
            <a:endParaRPr lang="zh-CN" altLang="en-US" sz="3200" b="1" dirty="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358502" y="1600447"/>
            <a:ext cx="6614298" cy="4822477"/>
          </a:xfrm>
          <a:prstGeom prst="rect">
            <a:avLst/>
          </a:prstGeom>
        </p:spPr>
      </p:pic>
      <p:sp>
        <p:nvSpPr>
          <p:cNvPr id="5" name="文本框 4"/>
          <p:cNvSpPr txBox="1"/>
          <p:nvPr/>
        </p:nvSpPr>
        <p:spPr>
          <a:xfrm>
            <a:off x="2514600" y="552450"/>
            <a:ext cx="4895850" cy="590550"/>
          </a:xfrm>
          <a:prstGeom prst="rect">
            <a:avLst/>
          </a:prstGeom>
          <a:noFill/>
        </p:spPr>
        <p:txBody>
          <a:bodyPr wrap="square" rtlCol="0">
            <a:spAutoFit/>
          </a:bodyPr>
          <a:lstStyle/>
          <a:p>
            <a:r>
              <a:rPr lang="zh-CN" altLang="en-US" sz="3200" b="1" dirty="0"/>
              <a:t>加氯消毒装置原理</a:t>
            </a:r>
            <a:endParaRPr lang="zh-CN" altLang="en-US" sz="3200" b="1" dirty="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Grp="1" noChangeArrowheads="1"/>
          </p:cNvSpPr>
          <p:nvPr>
            <p:ph type="body" idx="1"/>
          </p:nvPr>
        </p:nvSpPr>
        <p:spPr>
          <a:xfrm>
            <a:off x="3913094" y="945776"/>
            <a:ext cx="7772400" cy="5257800"/>
          </a:xfrm>
        </p:spPr>
        <p:txBody>
          <a:bodyPr/>
          <a:lstStyle/>
          <a:p>
            <a:pPr eaLnBrk="1" hangingPunct="1"/>
            <a:r>
              <a:rPr lang="zh-CN" altLang="en-US" sz="4000" b="1" dirty="0"/>
              <a:t>曝气设备</a:t>
            </a:r>
            <a:endParaRPr lang="zh-CN" altLang="en-US" sz="4000" b="1" dirty="0"/>
          </a:p>
          <a:p>
            <a:pPr eaLnBrk="1" hangingPunct="1"/>
            <a:r>
              <a:rPr lang="zh-CN" altLang="en-US" dirty="0"/>
              <a:t>离心鼓风机</a:t>
            </a:r>
            <a:endParaRPr lang="zh-CN" altLang="en-US" dirty="0"/>
          </a:p>
          <a:p>
            <a:pPr eaLnBrk="1" hangingPunct="1"/>
            <a:r>
              <a:rPr lang="zh-CN" altLang="en-US" dirty="0"/>
              <a:t>罗茨鼓风机</a:t>
            </a:r>
            <a:endParaRPr lang="zh-CN" altLang="en-US" dirty="0"/>
          </a:p>
          <a:p>
            <a:pPr eaLnBrk="1" hangingPunct="1"/>
            <a:r>
              <a:rPr lang="zh-CN" altLang="en-US" dirty="0"/>
              <a:t>曝气转刷</a:t>
            </a:r>
            <a:endParaRPr lang="zh-CN" altLang="en-US" dirty="0"/>
          </a:p>
          <a:p>
            <a:pPr eaLnBrk="1" hangingPunct="1"/>
            <a:r>
              <a:rPr lang="zh-CN" altLang="en-US" dirty="0"/>
              <a:t>曝气转碟</a:t>
            </a:r>
            <a:endParaRPr lang="zh-CN" altLang="en-US" dirty="0"/>
          </a:p>
          <a:p>
            <a:pPr eaLnBrk="1" hangingPunct="1"/>
            <a:r>
              <a:rPr lang="zh-CN" altLang="en-US" dirty="0"/>
              <a:t>倒伞曝气机</a:t>
            </a:r>
            <a:endParaRPr lang="zh-CN" altLang="en-US" dirty="0"/>
          </a:p>
          <a:p>
            <a:pPr eaLnBrk="1" hangingPunct="1"/>
            <a:r>
              <a:rPr lang="zh-CN" altLang="en-US" dirty="0"/>
              <a:t>表面曝气机</a:t>
            </a:r>
            <a:endParaRPr lang="zh-CN" altLang="en-US" dirty="0"/>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369412" y="1413641"/>
            <a:ext cx="6489088" cy="5183812"/>
          </a:xfrm>
          <a:prstGeom prst="rect">
            <a:avLst/>
          </a:prstGeom>
        </p:spPr>
      </p:pic>
      <p:sp>
        <p:nvSpPr>
          <p:cNvPr id="3" name="文本框 2"/>
          <p:cNvSpPr txBox="1"/>
          <p:nvPr/>
        </p:nvSpPr>
        <p:spPr>
          <a:xfrm>
            <a:off x="2397737" y="609600"/>
            <a:ext cx="4667250" cy="584775"/>
          </a:xfrm>
          <a:prstGeom prst="rect">
            <a:avLst/>
          </a:prstGeom>
          <a:noFill/>
        </p:spPr>
        <p:txBody>
          <a:bodyPr wrap="square" rtlCol="0">
            <a:spAutoFit/>
          </a:bodyPr>
          <a:lstStyle/>
          <a:p>
            <a:r>
              <a:rPr lang="zh-CN" altLang="en-US" sz="3200" b="1" dirty="0"/>
              <a:t>西门子单级离心鼓风机</a:t>
            </a:r>
            <a:endParaRPr lang="zh-CN" altLang="en-US" sz="3200" b="1" dirty="0"/>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743658" y="602963"/>
            <a:ext cx="6890028" cy="584775"/>
          </a:xfrm>
          <a:prstGeom prst="rect">
            <a:avLst/>
          </a:prstGeom>
        </p:spPr>
        <p:txBody>
          <a:bodyPr wrap="none">
            <a:spAutoFit/>
          </a:bodyPr>
          <a:lstStyle/>
          <a:p>
            <a:pPr lvl="0"/>
            <a:r>
              <a:rPr lang="zh-CN" altLang="en-US" sz="3200" b="1" dirty="0">
                <a:solidFill>
                  <a:srgbClr val="000000"/>
                </a:solidFill>
              </a:rPr>
              <a:t>西门子单级离心鼓风机进</a:t>
            </a:r>
            <a:r>
              <a:rPr lang="en-US" altLang="zh-CN" sz="3200" b="1" dirty="0">
                <a:solidFill>
                  <a:srgbClr val="000000"/>
                </a:solidFill>
              </a:rPr>
              <a:t>/</a:t>
            </a:r>
            <a:r>
              <a:rPr lang="zh-CN" altLang="en-US" sz="3200" b="1" dirty="0">
                <a:solidFill>
                  <a:srgbClr val="000000"/>
                </a:solidFill>
              </a:rPr>
              <a:t>出口导叶图</a:t>
            </a:r>
            <a:endParaRPr lang="zh-CN" altLang="en-US" sz="3200" b="1" dirty="0">
              <a:solidFill>
                <a:srgbClr val="000000"/>
              </a:solidFill>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614354" y="1700534"/>
            <a:ext cx="7548946" cy="4605250"/>
          </a:xfrm>
          <a:prstGeom prst="rect">
            <a:avLst/>
          </a:prstGeom>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207" name="Picture 23" descr="ws">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2242" y="2255745"/>
            <a:ext cx="4240213"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3870" y="2573150"/>
            <a:ext cx="4162425" cy="3000375"/>
          </a:xfrm>
          <a:prstGeom prst="rect">
            <a:avLst/>
          </a:prstGeom>
        </p:spPr>
      </p:pic>
      <p:sp>
        <p:nvSpPr>
          <p:cNvPr id="3" name="文本框 2"/>
          <p:cNvSpPr txBox="1"/>
          <p:nvPr/>
        </p:nvSpPr>
        <p:spPr>
          <a:xfrm>
            <a:off x="2990850" y="800100"/>
            <a:ext cx="5905500" cy="584775"/>
          </a:xfrm>
          <a:prstGeom prst="rect">
            <a:avLst/>
          </a:prstGeom>
          <a:noFill/>
        </p:spPr>
        <p:txBody>
          <a:bodyPr wrap="square" rtlCol="0">
            <a:spAutoFit/>
          </a:bodyPr>
          <a:lstStyle/>
          <a:p>
            <a:r>
              <a:rPr lang="zh-CN" altLang="en-US" sz="3200" b="1" dirty="0"/>
              <a:t>多级离心鼓风机</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3207"/>
                                        </p:tgtEl>
                                        <p:attrNameLst>
                                          <p:attrName>style.visibility</p:attrName>
                                        </p:attrNameLst>
                                      </p:cBhvr>
                                      <p:to>
                                        <p:strVal val="visible"/>
                                      </p:to>
                                    </p:set>
                                    <p:anim calcmode="lin" valueType="num">
                                      <p:cBhvr additive="base">
                                        <p:cTn id="7" dur="500" fill="hold"/>
                                        <p:tgtEl>
                                          <p:spTgt spid="93207"/>
                                        </p:tgtEl>
                                        <p:attrNameLst>
                                          <p:attrName>ppt_x</p:attrName>
                                        </p:attrNameLst>
                                      </p:cBhvr>
                                      <p:tavLst>
                                        <p:tav tm="0">
                                          <p:val>
                                            <p:strVal val="0-#ppt_w/2"/>
                                          </p:val>
                                        </p:tav>
                                        <p:tav tm="100000">
                                          <p:val>
                                            <p:strVal val="#ppt_x"/>
                                          </p:val>
                                        </p:tav>
                                      </p:tavLst>
                                    </p:anim>
                                    <p:anim calcmode="lin" valueType="num">
                                      <p:cBhvr additive="base">
                                        <p:cTn id="8" dur="500" fill="hold"/>
                                        <p:tgtEl>
                                          <p:spTgt spid="932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797124" y="1513341"/>
            <a:ext cx="6928026" cy="4913711"/>
          </a:xfrm>
          <a:prstGeom prst="rect">
            <a:avLst/>
          </a:prstGeom>
        </p:spPr>
      </p:pic>
      <p:sp>
        <p:nvSpPr>
          <p:cNvPr id="3" name="文本框 2"/>
          <p:cNvSpPr txBox="1"/>
          <p:nvPr/>
        </p:nvSpPr>
        <p:spPr>
          <a:xfrm>
            <a:off x="2571750" y="685800"/>
            <a:ext cx="4438650" cy="584775"/>
          </a:xfrm>
          <a:prstGeom prst="rect">
            <a:avLst/>
          </a:prstGeom>
          <a:noFill/>
        </p:spPr>
        <p:txBody>
          <a:bodyPr wrap="square" rtlCol="0">
            <a:spAutoFit/>
          </a:bodyPr>
          <a:lstStyle/>
          <a:p>
            <a:r>
              <a:rPr lang="zh-CN" altLang="en-US" sz="3200" b="1" dirty="0"/>
              <a:t>空气悬浮离心鼓风机</a:t>
            </a:r>
            <a:endParaRPr lang="zh-CN" altLang="en-US" sz="3200" b="1" dirty="0"/>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47568" y="1547914"/>
            <a:ext cx="7491881" cy="5100855"/>
          </a:xfrm>
          <a:prstGeom prst="rect">
            <a:avLst/>
          </a:prstGeom>
        </p:spPr>
      </p:pic>
      <p:sp>
        <p:nvSpPr>
          <p:cNvPr id="3" name="文本框 2"/>
          <p:cNvSpPr txBox="1"/>
          <p:nvPr/>
        </p:nvSpPr>
        <p:spPr>
          <a:xfrm>
            <a:off x="2819400" y="628650"/>
            <a:ext cx="6457950" cy="584775"/>
          </a:xfrm>
          <a:prstGeom prst="rect">
            <a:avLst/>
          </a:prstGeom>
          <a:noFill/>
        </p:spPr>
        <p:txBody>
          <a:bodyPr wrap="square" rtlCol="0">
            <a:spAutoFit/>
          </a:bodyPr>
          <a:lstStyle/>
          <a:p>
            <a:r>
              <a:rPr lang="zh-CN" altLang="en-US" sz="3200" b="1" dirty="0"/>
              <a:t>空气悬浮离心鼓风机结构原理</a:t>
            </a:r>
            <a:endParaRPr lang="zh-CN" altLang="en-US" sz="3200" b="1" dirty="0"/>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488188" y="1561320"/>
            <a:ext cx="7236962" cy="5048127"/>
          </a:xfrm>
          <a:prstGeom prst="rect">
            <a:avLst/>
          </a:prstGeom>
        </p:spPr>
      </p:pic>
      <p:sp>
        <p:nvSpPr>
          <p:cNvPr id="3" name="文本框 2"/>
          <p:cNvSpPr txBox="1"/>
          <p:nvPr/>
        </p:nvSpPr>
        <p:spPr>
          <a:xfrm>
            <a:off x="2495550" y="704850"/>
            <a:ext cx="5276850" cy="584775"/>
          </a:xfrm>
          <a:prstGeom prst="rect">
            <a:avLst/>
          </a:prstGeom>
          <a:noFill/>
        </p:spPr>
        <p:txBody>
          <a:bodyPr wrap="square" rtlCol="0">
            <a:spAutoFit/>
          </a:bodyPr>
          <a:lstStyle/>
          <a:p>
            <a:r>
              <a:rPr lang="zh-CN" altLang="en-US" sz="3200" b="1" dirty="0"/>
              <a:t>空气悬浮感应原理</a:t>
            </a:r>
            <a:endParaRPr lang="zh-CN" altLang="en-US" sz="3200" b="1" dirty="0"/>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71850" y="1765875"/>
            <a:ext cx="7715250" cy="4397883"/>
          </a:xfrm>
          <a:prstGeom prst="rect">
            <a:avLst/>
          </a:prstGeom>
        </p:spPr>
      </p:pic>
      <p:sp>
        <p:nvSpPr>
          <p:cNvPr id="3" name="文本框 2"/>
          <p:cNvSpPr txBox="1"/>
          <p:nvPr/>
        </p:nvSpPr>
        <p:spPr>
          <a:xfrm>
            <a:off x="3238500" y="1181100"/>
            <a:ext cx="4686300" cy="584775"/>
          </a:xfrm>
          <a:prstGeom prst="rect">
            <a:avLst/>
          </a:prstGeom>
          <a:noFill/>
        </p:spPr>
        <p:txBody>
          <a:bodyPr wrap="square" rtlCol="0">
            <a:spAutoFit/>
          </a:bodyPr>
          <a:lstStyle/>
          <a:p>
            <a:r>
              <a:rPr lang="zh-CN" altLang="en-US" sz="3200" b="1" dirty="0"/>
              <a:t>涡轮结构</a:t>
            </a:r>
            <a:endParaRPr lang="zh-CN" altLang="en-US" sz="3200" b="1" dirty="0"/>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278367" y="1244819"/>
            <a:ext cx="4713233" cy="5244662"/>
          </a:xfrm>
          <a:prstGeom prst="rect">
            <a:avLst/>
          </a:prstGeom>
        </p:spPr>
      </p:pic>
      <p:sp>
        <p:nvSpPr>
          <p:cNvPr id="3" name="文本框 2"/>
          <p:cNvSpPr txBox="1"/>
          <p:nvPr/>
        </p:nvSpPr>
        <p:spPr>
          <a:xfrm>
            <a:off x="2552700" y="457200"/>
            <a:ext cx="3733800" cy="584775"/>
          </a:xfrm>
          <a:prstGeom prst="rect">
            <a:avLst/>
          </a:prstGeom>
          <a:noFill/>
        </p:spPr>
        <p:txBody>
          <a:bodyPr wrap="square" rtlCol="0">
            <a:spAutoFit/>
          </a:bodyPr>
          <a:lstStyle/>
          <a:p>
            <a:r>
              <a:rPr lang="zh-CN" altLang="en-US" sz="3200" b="1" dirty="0"/>
              <a:t>罗茨鼓风机</a:t>
            </a:r>
            <a:endParaRPr lang="zh-CN" altLang="en-US" sz="3200" b="1" dirty="0"/>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362450" y="1700212"/>
            <a:ext cx="6286500" cy="4486275"/>
          </a:xfrm>
          <a:prstGeom prst="rect">
            <a:avLst/>
          </a:prstGeom>
        </p:spPr>
      </p:pic>
      <p:sp>
        <p:nvSpPr>
          <p:cNvPr id="3" name="文本框 2"/>
          <p:cNvSpPr txBox="1"/>
          <p:nvPr/>
        </p:nvSpPr>
        <p:spPr>
          <a:xfrm>
            <a:off x="2324100" y="628650"/>
            <a:ext cx="4533900" cy="584775"/>
          </a:xfrm>
          <a:prstGeom prst="rect">
            <a:avLst/>
          </a:prstGeom>
          <a:noFill/>
        </p:spPr>
        <p:txBody>
          <a:bodyPr wrap="square" rtlCol="0">
            <a:spAutoFit/>
          </a:bodyPr>
          <a:lstStyle/>
          <a:p>
            <a:r>
              <a:rPr lang="zh-CN" altLang="en-US" sz="3200" b="1" dirty="0"/>
              <a:t>罗茨鼓风机结构</a:t>
            </a:r>
            <a:endParaRPr lang="zh-CN" altLang="en-US" sz="3200" b="1" dirty="0"/>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6" descr="110871509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67099" y="1139499"/>
            <a:ext cx="266700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5" name="Picture 13" descr="zx_59793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3211" y="827671"/>
            <a:ext cx="5334000"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6" name="Picture 17" descr="点击放大图片">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7099" y="3532094"/>
            <a:ext cx="402222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7" name="Picture 26" descr="110871408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1741" y="3532095"/>
            <a:ext cx="36576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2306881" y="1428750"/>
            <a:ext cx="677108" cy="4838700"/>
          </a:xfrm>
          <a:prstGeom prst="rect">
            <a:avLst/>
          </a:prstGeom>
          <a:noFill/>
        </p:spPr>
        <p:txBody>
          <a:bodyPr vert="eaVert" wrap="square" rtlCol="0">
            <a:spAutoFit/>
          </a:bodyPr>
          <a:lstStyle/>
          <a:p>
            <a:r>
              <a:rPr lang="zh-CN" altLang="en-US" sz="3200" b="1" dirty="0"/>
              <a:t>转碟</a:t>
            </a:r>
            <a:r>
              <a:rPr lang="en-US" altLang="zh-CN" sz="3200" b="1" dirty="0"/>
              <a:t>/</a:t>
            </a:r>
            <a:r>
              <a:rPr lang="zh-CN" altLang="en-US" sz="3200" b="1" dirty="0"/>
              <a:t>盘式曝气机</a:t>
            </a:r>
            <a:endParaRPr lang="zh-CN" altLang="en-US" sz="3200" b="1" dirty="0"/>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14" descr="pe">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1765" y="815180"/>
            <a:ext cx="3886994" cy="238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39" name="Picture 22" descr="1212">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8759" y="815180"/>
            <a:ext cx="4071705" cy="238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40" name="Picture 30" descr="dd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1765" y="3276601"/>
            <a:ext cx="3886994" cy="300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6741" name="Object 34"/>
          <p:cNvGraphicFramePr>
            <a:graphicFrameLocks noChangeAspect="1"/>
          </p:cNvGraphicFramePr>
          <p:nvPr/>
        </p:nvGraphicFramePr>
        <p:xfrm>
          <a:off x="7248759" y="3276601"/>
          <a:ext cx="4071705" cy="3003550"/>
        </p:xfrm>
        <a:graphic>
          <a:graphicData uri="http://schemas.openxmlformats.org/presentationml/2006/ole">
            <mc:AlternateContent xmlns:mc="http://schemas.openxmlformats.org/markup-compatibility/2006">
              <mc:Choice xmlns:v="urn:schemas-microsoft-com:vml" Requires="v">
                <p:oleObj spid="_x0000_s22562" name="Photo Editor 照片" r:id="rId7" imgW="12192000" imgH="9144000" progId="MSPhotoEd.3">
                  <p:embed/>
                </p:oleObj>
              </mc:Choice>
              <mc:Fallback>
                <p:oleObj name="Photo Editor 照片" r:id="rId7" imgW="12192000" imgH="9144000" progId="MSPhotoEd.3">
                  <p:embed/>
                  <p:pic>
                    <p:nvPicPr>
                      <p:cNvPr id="0" name="Object 3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8759" y="3276601"/>
                        <a:ext cx="4071705" cy="3003550"/>
                      </a:xfrm>
                      <a:prstGeom prst="rect">
                        <a:avLst/>
                      </a:prstGeom>
                      <a:noFill/>
                      <a:ln>
                        <a:noFill/>
                      </a:ln>
                      <a:effectLst/>
                    </p:spPr>
                  </p:pic>
                </p:oleObj>
              </mc:Fallback>
            </mc:AlternateContent>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10" name="Picture 6" descr="z3">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692972"/>
            <a:ext cx="2743200" cy="2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8" name="Picture 14" descr="qbz">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692972"/>
            <a:ext cx="3527612" cy="2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26" name="Picture 22" descr="bbq">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80612" y="692972"/>
            <a:ext cx="3133165" cy="2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36" name="Picture 32" descr="1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1882" y="3385083"/>
            <a:ext cx="2891118" cy="21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57" name="Picture 53" descr="10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53000" y="3356174"/>
            <a:ext cx="3527612" cy="217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7767" name="Group 62"/>
          <p:cNvGrpSpPr/>
          <p:nvPr/>
        </p:nvGrpSpPr>
        <p:grpSpPr bwMode="auto">
          <a:xfrm>
            <a:off x="2209800" y="514350"/>
            <a:ext cx="9403976" cy="6046787"/>
            <a:chOff x="0" y="2784"/>
            <a:chExt cx="5299" cy="3586"/>
          </a:xfrm>
        </p:grpSpPr>
        <p:sp>
          <p:nvSpPr>
            <p:cNvPr id="98362" name="Rectangle 58"/>
            <p:cNvSpPr>
              <a:spLocks noChangeArrowheads="1"/>
            </p:cNvSpPr>
            <p:nvPr/>
          </p:nvSpPr>
          <p:spPr bwMode="auto">
            <a:xfrm>
              <a:off x="0" y="2784"/>
              <a:ext cx="3212"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sp>
          <p:nvSpPr>
            <p:cNvPr id="98363" name="Rectangle 59"/>
            <p:cNvSpPr>
              <a:spLocks noChangeArrowheads="1"/>
            </p:cNvSpPr>
            <p:nvPr/>
          </p:nvSpPr>
          <p:spPr bwMode="auto">
            <a:xfrm>
              <a:off x="0" y="6137"/>
              <a:ext cx="529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endParaRPr lang="zh-CN" altLang="en-US">
                <a:effectLst>
                  <a:outerShdw blurRad="38100" dist="38100" dir="2700000" algn="tl">
                    <a:srgbClr val="000000">
                      <a:alpha val="43137"/>
                    </a:srgbClr>
                  </a:outerShdw>
                </a:effectLst>
              </a:endParaRPr>
            </a:p>
          </p:txBody>
        </p:sp>
      </p:grpSp>
      <p:pic>
        <p:nvPicPr>
          <p:cNvPr id="117768" name="Picture 61" descr="cp-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61293" y="3414193"/>
            <a:ext cx="3052483" cy="211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5411880" y="5965886"/>
            <a:ext cx="2999816" cy="584775"/>
          </a:xfrm>
          <a:prstGeom prst="rect">
            <a:avLst/>
          </a:prstGeom>
          <a:noFill/>
        </p:spPr>
        <p:txBody>
          <a:bodyPr wrap="square" rtlCol="0">
            <a:spAutoFit/>
          </a:bodyPr>
          <a:lstStyle/>
          <a:p>
            <a:r>
              <a:rPr lang="zh-CN" altLang="en-US" sz="3200" b="1" dirty="0"/>
              <a:t>表面曝气机</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8310"/>
                                        </p:tgtEl>
                                        <p:attrNameLst>
                                          <p:attrName>style.visibility</p:attrName>
                                        </p:attrNameLst>
                                      </p:cBhvr>
                                      <p:to>
                                        <p:strVal val="visible"/>
                                      </p:to>
                                    </p:set>
                                    <p:anim calcmode="lin" valueType="num">
                                      <p:cBhvr additive="base">
                                        <p:cTn id="7" dur="500" fill="hold"/>
                                        <p:tgtEl>
                                          <p:spTgt spid="98310"/>
                                        </p:tgtEl>
                                        <p:attrNameLst>
                                          <p:attrName>ppt_x</p:attrName>
                                        </p:attrNameLst>
                                      </p:cBhvr>
                                      <p:tavLst>
                                        <p:tav tm="0">
                                          <p:val>
                                            <p:strVal val="0-#ppt_w/2"/>
                                          </p:val>
                                        </p:tav>
                                        <p:tav tm="100000">
                                          <p:val>
                                            <p:strVal val="#ppt_x"/>
                                          </p:val>
                                        </p:tav>
                                      </p:tavLst>
                                    </p:anim>
                                    <p:anim calcmode="lin" valueType="num">
                                      <p:cBhvr additive="base">
                                        <p:cTn id="8" dur="500" fill="hold"/>
                                        <p:tgtEl>
                                          <p:spTgt spid="983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98318"/>
                                        </p:tgtEl>
                                        <p:attrNameLst>
                                          <p:attrName>style.visibility</p:attrName>
                                        </p:attrNameLst>
                                      </p:cBhvr>
                                      <p:to>
                                        <p:strVal val="visible"/>
                                      </p:to>
                                    </p:set>
                                    <p:anim calcmode="lin" valueType="num">
                                      <p:cBhvr additive="base">
                                        <p:cTn id="13" dur="500" fill="hold"/>
                                        <p:tgtEl>
                                          <p:spTgt spid="98318"/>
                                        </p:tgtEl>
                                        <p:attrNameLst>
                                          <p:attrName>ppt_x</p:attrName>
                                        </p:attrNameLst>
                                      </p:cBhvr>
                                      <p:tavLst>
                                        <p:tav tm="0">
                                          <p:val>
                                            <p:strVal val="0-#ppt_w/2"/>
                                          </p:val>
                                        </p:tav>
                                        <p:tav tm="100000">
                                          <p:val>
                                            <p:strVal val="#ppt_x"/>
                                          </p:val>
                                        </p:tav>
                                      </p:tavLst>
                                    </p:anim>
                                    <p:anim calcmode="lin" valueType="num">
                                      <p:cBhvr additive="base">
                                        <p:cTn id="14" dur="500" fill="hold"/>
                                        <p:tgtEl>
                                          <p:spTgt spid="983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98326"/>
                                        </p:tgtEl>
                                        <p:attrNameLst>
                                          <p:attrName>style.visibility</p:attrName>
                                        </p:attrNameLst>
                                      </p:cBhvr>
                                      <p:to>
                                        <p:strVal val="visible"/>
                                      </p:to>
                                    </p:set>
                                    <p:anim calcmode="lin" valueType="num">
                                      <p:cBhvr additive="base">
                                        <p:cTn id="19" dur="500" fill="hold"/>
                                        <p:tgtEl>
                                          <p:spTgt spid="98326"/>
                                        </p:tgtEl>
                                        <p:attrNameLst>
                                          <p:attrName>ppt_x</p:attrName>
                                        </p:attrNameLst>
                                      </p:cBhvr>
                                      <p:tavLst>
                                        <p:tav tm="0">
                                          <p:val>
                                            <p:strVal val="0-#ppt_w/2"/>
                                          </p:val>
                                        </p:tav>
                                        <p:tav tm="100000">
                                          <p:val>
                                            <p:strVal val="#ppt_x"/>
                                          </p:val>
                                        </p:tav>
                                      </p:tavLst>
                                    </p:anim>
                                    <p:anim calcmode="lin" valueType="num">
                                      <p:cBhvr additive="base">
                                        <p:cTn id="20" dur="500" fill="hold"/>
                                        <p:tgtEl>
                                          <p:spTgt spid="9832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8336"/>
                                        </p:tgtEl>
                                        <p:attrNameLst>
                                          <p:attrName>style.visibility</p:attrName>
                                        </p:attrNameLst>
                                      </p:cBhvr>
                                      <p:to>
                                        <p:strVal val="visible"/>
                                      </p:to>
                                    </p:set>
                                    <p:anim calcmode="lin" valueType="num">
                                      <p:cBhvr additive="base">
                                        <p:cTn id="25" dur="500" fill="hold"/>
                                        <p:tgtEl>
                                          <p:spTgt spid="98336"/>
                                        </p:tgtEl>
                                        <p:attrNameLst>
                                          <p:attrName>ppt_x</p:attrName>
                                        </p:attrNameLst>
                                      </p:cBhvr>
                                      <p:tavLst>
                                        <p:tav tm="0">
                                          <p:val>
                                            <p:strVal val="0-#ppt_w/2"/>
                                          </p:val>
                                        </p:tav>
                                        <p:tav tm="100000">
                                          <p:val>
                                            <p:strVal val="#ppt_x"/>
                                          </p:val>
                                        </p:tav>
                                      </p:tavLst>
                                    </p:anim>
                                    <p:anim calcmode="lin" valueType="num">
                                      <p:cBhvr additive="base">
                                        <p:cTn id="26" dur="500" fill="hold"/>
                                        <p:tgtEl>
                                          <p:spTgt spid="9833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98357"/>
                                        </p:tgtEl>
                                        <p:attrNameLst>
                                          <p:attrName>style.visibility</p:attrName>
                                        </p:attrNameLst>
                                      </p:cBhvr>
                                      <p:to>
                                        <p:strVal val="visible"/>
                                      </p:to>
                                    </p:set>
                                    <p:anim calcmode="lin" valueType="num">
                                      <p:cBhvr additive="base">
                                        <p:cTn id="31" dur="500" fill="hold"/>
                                        <p:tgtEl>
                                          <p:spTgt spid="98357"/>
                                        </p:tgtEl>
                                        <p:attrNameLst>
                                          <p:attrName>ppt_x</p:attrName>
                                        </p:attrNameLst>
                                      </p:cBhvr>
                                      <p:tavLst>
                                        <p:tav tm="0">
                                          <p:val>
                                            <p:strVal val="0-#ppt_w/2"/>
                                          </p:val>
                                        </p:tav>
                                        <p:tav tm="100000">
                                          <p:val>
                                            <p:strVal val="#ppt_x"/>
                                          </p:val>
                                        </p:tav>
                                      </p:tavLst>
                                    </p:anim>
                                    <p:anim calcmode="lin" valueType="num">
                                      <p:cBhvr additive="base">
                                        <p:cTn id="32" dur="500" fill="hold"/>
                                        <p:tgtEl>
                                          <p:spTgt spid="983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空白设计模板">
  <a:themeElements>
    <a:clrScheme name="空白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空白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空白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空白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空白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空白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空白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空白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空白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空白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空白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空白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空白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空白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10509</Words>
  <Application>WPS 演示</Application>
  <PresentationFormat>宽屏</PresentationFormat>
  <Paragraphs>501</Paragraphs>
  <Slides>133</Slides>
  <Notes>1</Notes>
  <HiddenSlides>0</HiddenSlides>
  <MMClips>2</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23</vt:i4>
      </vt:variant>
      <vt:variant>
        <vt:lpstr>幻灯片标题</vt:lpstr>
      </vt:variant>
      <vt:variant>
        <vt:i4>133</vt:i4>
      </vt:variant>
    </vt:vector>
  </HeadingPairs>
  <TitlesOfParts>
    <vt:vector size="166" baseType="lpstr">
      <vt:lpstr>Arial</vt:lpstr>
      <vt:lpstr>宋体</vt:lpstr>
      <vt:lpstr>Wingdings</vt:lpstr>
      <vt:lpstr>Times New Roman</vt:lpstr>
      <vt:lpstr>微软雅黑</vt:lpstr>
      <vt:lpstr>Arial Unicode MS</vt:lpstr>
      <vt:lpstr>等线</vt:lpstr>
      <vt:lpstr>&amp;Euml</vt:lpstr>
      <vt:lpstr>全字庫說文解字</vt:lpstr>
      <vt:lpstr>空白设计模板</vt:lpstr>
      <vt:lpstr>MSPhotoEd.3</vt:lpstr>
      <vt:lpstr>AutoCAD.Drawing.16</vt:lpstr>
      <vt:lpstr>AutoCAD.Drawing.16</vt:lpstr>
      <vt:lpstr>AutoCAD.Drawing.16</vt:lpstr>
      <vt:lpstr>AutoCAD.Drawing.16</vt:lpstr>
      <vt:lpstr>AutoCAD.Drawing.16</vt:lpstr>
      <vt:lpstr>MSPhotoEd.3</vt:lpstr>
      <vt:lpstr>MSPhotoEd.3</vt:lpstr>
      <vt:lpstr>MSPhotoEd.3</vt:lpstr>
      <vt:lpstr>MSPhotoEd.3</vt:lpstr>
      <vt:lpstr>AutoCAD.Drawing.16</vt:lpstr>
      <vt:lpstr>MSPhotoEd.3</vt:lpstr>
      <vt:lpstr>AutoCAD.Drawing.16</vt:lpstr>
      <vt:lpstr>MSPhotoEd.3</vt:lpstr>
      <vt:lpstr>MSPhotoEd.3</vt:lpstr>
      <vt:lpstr>MSPhotoEd.3</vt:lpstr>
      <vt:lpstr>AutoCAD.Drawing.16</vt:lpstr>
      <vt:lpstr>MSPhotoEd.3</vt:lpstr>
      <vt:lpstr>MSPhotoEd.3</vt:lpstr>
      <vt:lpstr>MSPhotoEd.3</vt:lpstr>
      <vt:lpstr>AutoCAD.Drawing.16</vt:lpstr>
      <vt:lpstr>MSPhotoEd.3</vt:lpstr>
      <vt:lpstr>AutoCAD.Drawing.16</vt:lpstr>
      <vt:lpstr>城市污水处理厂</vt:lpstr>
      <vt:lpstr>PowerPoint 演示文稿</vt:lpstr>
      <vt:lpstr>第一章  污水处理工艺技术</vt:lpstr>
      <vt:lpstr>1、物理处理</vt:lpstr>
      <vt:lpstr>格   栅</vt:lpstr>
      <vt:lpstr>PowerPoint 演示文稿</vt:lpstr>
      <vt:lpstr>PowerPoint 演示文稿</vt:lpstr>
      <vt:lpstr>PowerPoint 演示文稿</vt:lpstr>
      <vt:lpstr>PowerPoint 演示文稿</vt:lpstr>
      <vt:lpstr>PowerPoint 演示文稿</vt:lpstr>
      <vt:lpstr>PowerPoint 演示文稿</vt:lpstr>
      <vt:lpstr>除   砂</vt:lpstr>
      <vt:lpstr>平流（曝气）沉砂池</vt:lpstr>
      <vt:lpstr>钟式（旋流）沉砂池</vt:lpstr>
      <vt:lpstr>沉淀池</vt:lpstr>
      <vt:lpstr>平流沉淀池</vt:lpstr>
      <vt:lpstr>幅流沉淀池</vt:lpstr>
      <vt:lpstr>竖流沉淀池</vt:lpstr>
      <vt:lpstr>二、污水处理工艺原理（生化处理）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SRB反应器的优点 </vt:lpstr>
      <vt:lpstr>SBR反应器的缺点</vt:lpstr>
      <vt:lpstr>SBR反应器面临的问题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三、污水处理工艺设备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城市污水处理厂</dc:title>
  <dc:creator>zzz</dc:creator>
  <cp:lastModifiedBy>WPS_1611291606</cp:lastModifiedBy>
  <cp:revision>51</cp:revision>
  <dcterms:created xsi:type="dcterms:W3CDTF">2016-05-02T01:00:00Z</dcterms:created>
  <dcterms:modified xsi:type="dcterms:W3CDTF">2021-07-22T08:08:07Z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2052-11.1.0.10667</vt:lpwstr>
  </property>
  <property fmtid="{D5CDD505-2E9C-101B-9397-08002B2CF9AE}" pid="3" name="ICV">
    <vt:lpwstr>6E2C8A1140674E258BA63ED06FC9E2EA</vt:lpwstr>
  </property>
</Properties>
</file>